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3004800" cy="9753600"/>
  <p:notesSz cx="6858000" cy="9144000"/>
  <p:defaultTextStyle>
    <a:defPPr>
      <a:defRPr lang="en-US"/>
    </a:defPPr>
    <a:lvl1pPr algn="l" defTabSz="584200" rtl="0" eaLnBrk="0" fontAlgn="base" hangingPunct="0">
      <a:spcBef>
        <a:spcPct val="0"/>
      </a:spcBef>
      <a:spcAft>
        <a:spcPct val="0"/>
      </a:spcAft>
      <a:defRPr sz="3000" kern="12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3000" kern="12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3000" kern="12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3000" kern="12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3000" kern="12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marL="2286000" algn="l" defTabSz="914400" rtl="0" eaLnBrk="1" latinLnBrk="0" hangingPunct="1">
      <a:defRPr sz="3000" kern="12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marL="2743200" algn="l" defTabSz="914400" rtl="0" eaLnBrk="1" latinLnBrk="0" hangingPunct="1">
      <a:defRPr sz="3000" kern="12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marL="3200400" algn="l" defTabSz="914400" rtl="0" eaLnBrk="1" latinLnBrk="0" hangingPunct="1">
      <a:defRPr sz="3000" kern="12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marL="3657600" algn="l" defTabSz="914400" rtl="0" eaLnBrk="1" latinLnBrk="0" hangingPunct="1">
      <a:defRPr sz="3000" kern="12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6" autoAdjust="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1652" y="3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5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Shape 5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venir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Book"/>
        <a:ea typeface="Avenir Book"/>
        <a:cs typeface="Avenir Book"/>
        <a:sym typeface="Avenir Book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Book"/>
        <a:ea typeface="Avenir Book"/>
        <a:cs typeface="Avenir Book"/>
        <a:sym typeface="Avenir Book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Book"/>
        <a:ea typeface="Avenir Book"/>
        <a:cs typeface="Avenir Book"/>
        <a:sym typeface="Avenir Book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Book"/>
        <a:ea typeface="Avenir Book"/>
        <a:cs typeface="Avenir Book"/>
        <a:sym typeface="Avenir Book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"/>
          <p:cNvSpPr>
            <a:spLocks/>
          </p:cNvSpPr>
          <p:nvPr/>
        </p:nvSpPr>
        <p:spPr bwMode="auto">
          <a:xfrm>
            <a:off x="406400" y="8623300"/>
            <a:ext cx="121920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Shape 8"/>
          <p:cNvSpPr>
            <a:spLocks/>
          </p:cNvSpPr>
          <p:nvPr/>
        </p:nvSpPr>
        <p:spPr bwMode="auto">
          <a:xfrm>
            <a:off x="406400" y="8674100"/>
            <a:ext cx="121920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532002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2"/>
          <p:cNvSpPr>
            <a:spLocks noChangeArrowheads="1"/>
          </p:cNvSpPr>
          <p:nvPr/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25416834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4"/>
          <p:cNvSpPr>
            <a:spLocks noChangeArrowheads="1"/>
          </p:cNvSpPr>
          <p:nvPr/>
        </p:nvSpPr>
        <p:spPr bwMode="auto">
          <a:xfrm>
            <a:off x="163513" y="161925"/>
            <a:ext cx="12677775" cy="9429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Shape 45"/>
          <p:cNvSpPr>
            <a:spLocks noChangeArrowheads="1"/>
          </p:cNvSpPr>
          <p:nvPr/>
        </p:nvSpPr>
        <p:spPr bwMode="auto">
          <a:xfrm>
            <a:off x="463550" y="515938"/>
            <a:ext cx="12098338" cy="8828087"/>
          </a:xfrm>
          <a:prstGeom prst="rect">
            <a:avLst/>
          </a:prstGeom>
          <a:solidFill>
            <a:srgbClr val="F2EFE5">
              <a:alpha val="94116"/>
            </a:srgbClr>
          </a:solidFill>
          <a:ln w="9525">
            <a:solidFill>
              <a:srgbClr val="000000">
                <a:alpha val="94116"/>
              </a:srgbClr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Shape 46"/>
          <p:cNvSpPr>
            <a:spLocks noChangeArrowheads="1"/>
          </p:cNvSpPr>
          <p:nvPr/>
        </p:nvSpPr>
        <p:spPr bwMode="auto">
          <a:xfrm>
            <a:off x="876300" y="788988"/>
            <a:ext cx="11274425" cy="1500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hape 47"/>
          <p:cNvSpPr>
            <a:spLocks noChangeArrowheads="1"/>
          </p:cNvSpPr>
          <p:nvPr/>
        </p:nvSpPr>
        <p:spPr bwMode="auto">
          <a:xfrm>
            <a:off x="904875" y="2484438"/>
            <a:ext cx="11195050" cy="6665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0879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>
            <a:spLocks noChangeArrowheads="1"/>
          </p:cNvSpPr>
          <p:nvPr/>
        </p:nvSpPr>
        <p:spPr bwMode="auto">
          <a:xfrm>
            <a:off x="163513" y="161925"/>
            <a:ext cx="12677775" cy="9429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Shape 50"/>
          <p:cNvSpPr>
            <a:spLocks noChangeArrowheads="1"/>
          </p:cNvSpPr>
          <p:nvPr/>
        </p:nvSpPr>
        <p:spPr bwMode="auto">
          <a:xfrm>
            <a:off x="463550" y="515938"/>
            <a:ext cx="12098338" cy="8828087"/>
          </a:xfrm>
          <a:prstGeom prst="rect">
            <a:avLst/>
          </a:prstGeom>
          <a:solidFill>
            <a:srgbClr val="F2EFE5">
              <a:alpha val="94116"/>
            </a:srgbClr>
          </a:solidFill>
          <a:ln w="9525">
            <a:solidFill>
              <a:srgbClr val="000000">
                <a:alpha val="94116"/>
              </a:srgbClr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915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>
            <a:off x="406400" y="8623300"/>
            <a:ext cx="121920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Shape 13"/>
          <p:cNvSpPr>
            <a:spLocks/>
          </p:cNvSpPr>
          <p:nvPr/>
        </p:nvSpPr>
        <p:spPr bwMode="auto">
          <a:xfrm>
            <a:off x="406400" y="8674100"/>
            <a:ext cx="121920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62506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"/>
          <p:cNvSpPr>
            <a:spLocks/>
          </p:cNvSpPr>
          <p:nvPr/>
        </p:nvSpPr>
        <p:spPr bwMode="auto">
          <a:xfrm>
            <a:off x="406400" y="4864100"/>
            <a:ext cx="121920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Shape 18"/>
          <p:cNvSpPr>
            <a:spLocks/>
          </p:cNvSpPr>
          <p:nvPr/>
        </p:nvSpPr>
        <p:spPr bwMode="auto">
          <a:xfrm>
            <a:off x="406400" y="4914900"/>
            <a:ext cx="121920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92682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"/>
          <p:cNvSpPr>
            <a:spLocks/>
          </p:cNvSpPr>
          <p:nvPr/>
        </p:nvSpPr>
        <p:spPr bwMode="auto">
          <a:xfrm>
            <a:off x="406400" y="5270500"/>
            <a:ext cx="56896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Shape 22"/>
          <p:cNvSpPr>
            <a:spLocks/>
          </p:cNvSpPr>
          <p:nvPr/>
        </p:nvSpPr>
        <p:spPr bwMode="auto">
          <a:xfrm>
            <a:off x="406400" y="5321300"/>
            <a:ext cx="56896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hape 23"/>
          <p:cNvSpPr>
            <a:spLocks noChangeArrowheads="1"/>
          </p:cNvSpPr>
          <p:nvPr/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28898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23067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>
            <a:spLocks/>
          </p:cNvSpPr>
          <p:nvPr/>
        </p:nvSpPr>
        <p:spPr bwMode="auto">
          <a:xfrm>
            <a:off x="406400" y="2565400"/>
            <a:ext cx="56896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Shape 33"/>
          <p:cNvSpPr>
            <a:spLocks/>
          </p:cNvSpPr>
          <p:nvPr/>
        </p:nvSpPr>
        <p:spPr bwMode="auto">
          <a:xfrm>
            <a:off x="406400" y="2616200"/>
            <a:ext cx="56896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hape 34"/>
          <p:cNvSpPr>
            <a:spLocks noChangeArrowheads="1"/>
          </p:cNvSpPr>
          <p:nvPr/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56844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066480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05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715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/>
          </p:cNvSpPr>
          <p:nvPr/>
        </p:nvSpPr>
        <p:spPr bwMode="auto">
          <a:xfrm>
            <a:off x="406400" y="2565400"/>
            <a:ext cx="121920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" name="Shape 3"/>
          <p:cNvSpPr>
            <a:spLocks/>
          </p:cNvSpPr>
          <p:nvPr/>
        </p:nvSpPr>
        <p:spPr bwMode="auto">
          <a:xfrm>
            <a:off x="406400" y="2616200"/>
            <a:ext cx="12192000" cy="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9" name="Shape 5"/>
          <p:cNvSpPr>
            <a:spLocks noGrp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/>
              </a:rPr>
              <a:t>Body Level One</a:t>
            </a:r>
          </a:p>
          <a:p>
            <a:pPr lvl="1"/>
            <a:r>
              <a:rPr lang="en-US" altLang="en-US" smtClean="0">
                <a:sym typeface="Palatino"/>
              </a:rPr>
              <a:t>Body Level Two</a:t>
            </a:r>
          </a:p>
          <a:p>
            <a:pPr lvl="2"/>
            <a:r>
              <a:rPr lang="en-US" altLang="en-US" smtClean="0">
                <a:sym typeface="Palatino"/>
              </a:rPr>
              <a:t>Body Level Three</a:t>
            </a:r>
          </a:p>
          <a:p>
            <a:pPr lvl="3"/>
            <a:r>
              <a:rPr lang="en-US" altLang="en-US" smtClean="0">
                <a:sym typeface="Palatino"/>
              </a:rPr>
              <a:t>Body Level Four</a:t>
            </a:r>
          </a:p>
          <a:p>
            <a:pPr lvl="4"/>
            <a:r>
              <a:rPr lang="en-US" altLang="en-US" smtClean="0">
                <a:sym typeface="Palatino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9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med"/>
  <p:txStyles>
    <p:titleStyle>
      <a:lvl1pPr algn="ctr" defTabSz="584200" rtl="0" eaLnBrk="1" fontAlgn="base" hangingPunct="1">
        <a:spcBef>
          <a:spcPct val="0"/>
        </a:spcBef>
        <a:spcAft>
          <a:spcPct val="0"/>
        </a:spcAft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algn="ctr" defTabSz="584200" rtl="0" eaLnBrk="1" fontAlgn="base" hangingPunct="1">
        <a:spcBef>
          <a:spcPct val="0"/>
        </a:spcBef>
        <a:spcAft>
          <a:spcPct val="0"/>
        </a:spcAft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algn="ctr" defTabSz="584200" rtl="0" eaLnBrk="1" fontAlgn="base" hangingPunct="1">
        <a:spcBef>
          <a:spcPct val="0"/>
        </a:spcBef>
        <a:spcAft>
          <a:spcPct val="0"/>
        </a:spcAft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algn="ctr" defTabSz="584200" rtl="0" eaLnBrk="1" fontAlgn="base" hangingPunct="1">
        <a:spcBef>
          <a:spcPct val="0"/>
        </a:spcBef>
        <a:spcAft>
          <a:spcPct val="0"/>
        </a:spcAft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algn="ctr" defTabSz="584200" rtl="0" eaLnBrk="1" fontAlgn="base" hangingPunct="1">
        <a:spcBef>
          <a:spcPct val="0"/>
        </a:spcBef>
        <a:spcAft>
          <a:spcPct val="0"/>
        </a:spcAft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 eaLnBrk="1" hangingPunct="1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 eaLnBrk="1" hangingPunct="1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 eaLnBrk="1" hangingPunct="1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 eaLnBrk="1" hangingPunct="1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algn="l" defTabSz="584200" rtl="0" eaLnBrk="1" fontAlgn="base" hangingPunct="1">
        <a:spcBef>
          <a:spcPts val="4200"/>
        </a:spcBef>
        <a:spcAft>
          <a:spcPct val="0"/>
        </a:spcAft>
        <a:buClr>
          <a:srgbClr val="5C86B9"/>
        </a:buClr>
        <a:buSzPct val="70000"/>
        <a:buFont typeface="Zapf Dingbats"/>
        <a:buChar char="✤"/>
        <a:defRPr sz="3800">
          <a:solidFill>
            <a:schemeClr val="tx1"/>
          </a:solidFill>
          <a:latin typeface="Palatino"/>
          <a:ea typeface="Palatino"/>
          <a:cs typeface="Palatino"/>
          <a:sym typeface="Palatino"/>
        </a:defRPr>
      </a:lvl1pPr>
      <a:lvl2pPr marL="1016000" indent="-508000" algn="l" defTabSz="584200" rtl="0" eaLnBrk="1" fontAlgn="base" hangingPunct="1">
        <a:spcBef>
          <a:spcPts val="4200"/>
        </a:spcBef>
        <a:spcAft>
          <a:spcPct val="0"/>
        </a:spcAft>
        <a:buClr>
          <a:srgbClr val="5C86B9"/>
        </a:buClr>
        <a:buSzPct val="70000"/>
        <a:buFont typeface="Zapf Dingbats"/>
        <a:buChar char="✤"/>
        <a:defRPr sz="3800">
          <a:solidFill>
            <a:schemeClr val="tx1"/>
          </a:solidFill>
          <a:latin typeface="Palatino"/>
          <a:ea typeface="Palatino"/>
          <a:cs typeface="Palatino"/>
          <a:sym typeface="Palatino"/>
        </a:defRPr>
      </a:lvl2pPr>
      <a:lvl3pPr marL="1524000" indent="-508000" algn="l" defTabSz="584200" rtl="0" eaLnBrk="1" fontAlgn="base" hangingPunct="1">
        <a:spcBef>
          <a:spcPts val="4200"/>
        </a:spcBef>
        <a:spcAft>
          <a:spcPct val="0"/>
        </a:spcAft>
        <a:buClr>
          <a:srgbClr val="5C86B9"/>
        </a:buClr>
        <a:buSzPct val="70000"/>
        <a:buFont typeface="Zapf Dingbats"/>
        <a:buChar char="✤"/>
        <a:defRPr sz="3800">
          <a:solidFill>
            <a:schemeClr val="tx1"/>
          </a:solidFill>
          <a:latin typeface="Palatino"/>
          <a:ea typeface="Palatino"/>
          <a:cs typeface="Palatino"/>
          <a:sym typeface="Palatino"/>
        </a:defRPr>
      </a:lvl3pPr>
      <a:lvl4pPr marL="2032000" indent="-508000" algn="l" defTabSz="584200" rtl="0" eaLnBrk="1" fontAlgn="base" hangingPunct="1">
        <a:spcBef>
          <a:spcPts val="4200"/>
        </a:spcBef>
        <a:spcAft>
          <a:spcPct val="0"/>
        </a:spcAft>
        <a:buClr>
          <a:srgbClr val="5C86B9"/>
        </a:buClr>
        <a:buSzPct val="70000"/>
        <a:buFont typeface="Zapf Dingbats"/>
        <a:buChar char="✤"/>
        <a:defRPr sz="3800">
          <a:solidFill>
            <a:schemeClr val="tx1"/>
          </a:solidFill>
          <a:latin typeface="Palatino"/>
          <a:ea typeface="Palatino"/>
          <a:cs typeface="Palatino"/>
          <a:sym typeface="Palatino"/>
        </a:defRPr>
      </a:lvl4pPr>
      <a:lvl5pPr marL="2540000" indent="-508000" algn="l" defTabSz="584200" rtl="0" eaLnBrk="1" fontAlgn="base" hangingPunct="1">
        <a:spcBef>
          <a:spcPts val="4200"/>
        </a:spcBef>
        <a:spcAft>
          <a:spcPct val="0"/>
        </a:spcAft>
        <a:buClr>
          <a:srgbClr val="5C86B9"/>
        </a:buClr>
        <a:buSzPct val="70000"/>
        <a:buFont typeface="Zapf Dingbats"/>
        <a:buChar char="✤"/>
        <a:defRPr sz="3800">
          <a:solidFill>
            <a:schemeClr val="tx1"/>
          </a:solidFill>
          <a:latin typeface="Palatino"/>
          <a:ea typeface="Palatino"/>
          <a:cs typeface="Palatino"/>
          <a:sym typeface="Palatino"/>
        </a:defRPr>
      </a:lvl5pPr>
      <a:lvl6pPr marL="3048000" indent="-508000" defTabSz="584200" eaLnBrk="1" hangingPunct="1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 eaLnBrk="1" hangingPunct="1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 eaLnBrk="1" hangingPunct="1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 eaLnBrk="1" hangingPunct="1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 eaLnBrk="1" hangingPunct="1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 eaLnBrk="1" hangingPunct="1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 eaLnBrk="1" hangingPunct="1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 eaLnBrk="1" hangingPunct="1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 eaLnBrk="1" hangingPunct="1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 eaLnBrk="1" hangingPunct="1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 eaLnBrk="1" hangingPunct="1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 eaLnBrk="1" hangingPunct="1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 eaLnBrk="1" hangingPunct="1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54"/>
          <p:cNvSpPr>
            <a:spLocks noChangeArrowheads="1"/>
          </p:cNvSpPr>
          <p:nvPr/>
        </p:nvSpPr>
        <p:spPr bwMode="auto">
          <a:xfrm>
            <a:off x="165100" y="152400"/>
            <a:ext cx="12674600" cy="9448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2505075" y="2919413"/>
            <a:ext cx="7994650" cy="6129337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14340" name="Shape 56"/>
          <p:cNvSpPr>
            <a:spLocks noChangeArrowheads="1"/>
          </p:cNvSpPr>
          <p:nvPr/>
        </p:nvSpPr>
        <p:spPr bwMode="auto">
          <a:xfrm>
            <a:off x="1543050" y="898525"/>
            <a:ext cx="9815513" cy="1270000"/>
          </a:xfrm>
          <a:prstGeom prst="rect">
            <a:avLst/>
          </a:prstGeom>
          <a:solidFill>
            <a:srgbClr val="274B7E"/>
          </a:solidFill>
          <a:ln w="6350">
            <a:solidFill>
              <a:srgbClr val="FFFFFF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341" name="Shape 57"/>
          <p:cNvSpPr>
            <a:spLocks noChangeArrowheads="1"/>
          </p:cNvSpPr>
          <p:nvPr/>
        </p:nvSpPr>
        <p:spPr bwMode="auto">
          <a:xfrm>
            <a:off x="1749425" y="1181100"/>
            <a:ext cx="9402763" cy="706438"/>
          </a:xfrm>
          <a:prstGeom prst="rect">
            <a:avLst/>
          </a:prstGeom>
          <a:gradFill rotWithShape="0">
            <a:gsLst>
              <a:gs pos="0">
                <a:srgbClr val="D67C7C"/>
              </a:gs>
              <a:gs pos="100000">
                <a:srgbClr val="BB484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342" name="Shape 58"/>
          <p:cNvSpPr>
            <a:spLocks noChangeArrowheads="1"/>
          </p:cNvSpPr>
          <p:nvPr/>
        </p:nvSpPr>
        <p:spPr bwMode="auto">
          <a:xfrm>
            <a:off x="1989138" y="1382713"/>
            <a:ext cx="9047162" cy="30321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278063" y="473075"/>
            <a:ext cx="8469312" cy="2239963"/>
          </a:xfrm>
          <a:prstGeom prst="rect">
            <a:avLst/>
          </a:prstGeom>
          <a:solidFill>
            <a:srgbClr val="FFFFFF"/>
          </a:solidFill>
          <a:ln w="38100">
            <a:solidFill>
              <a:srgbClr val="1E3287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800" b="1" i="1" kern="0" spc="1088" dirty="0">
                <a:solidFill>
                  <a:srgbClr val="314864"/>
                </a:solidFill>
              </a:rPr>
              <a:t>Doing</a:t>
            </a:r>
            <a:r>
              <a:rPr sz="6800" b="1" kern="0" spc="1088" dirty="0">
                <a:solidFill>
                  <a:srgbClr val="314864"/>
                </a:solidFill>
              </a:rPr>
              <a:t> Justice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00" kern="0" spc="350" dirty="0">
                <a:solidFill>
                  <a:srgbClr val="000000"/>
                </a:solidFill>
              </a:rPr>
              <a:t>An overview of the Three Components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00" kern="0" spc="350" dirty="0">
                <a:solidFill>
                  <a:srgbClr val="000000"/>
                </a:solidFill>
              </a:rPr>
              <a:t>of the Criminal Justice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25"/>
          <p:cNvSpPr>
            <a:spLocks noChangeArrowheads="1"/>
          </p:cNvSpPr>
          <p:nvPr/>
        </p:nvSpPr>
        <p:spPr bwMode="auto">
          <a:xfrm>
            <a:off x="1495425" y="1069975"/>
            <a:ext cx="100139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5000"/>
              <a:t>  </a:t>
            </a:r>
            <a:r>
              <a:rPr lang="en-US" altLang="en-US" sz="5000" i="1"/>
              <a:t>The</a:t>
            </a:r>
            <a:r>
              <a:rPr lang="en-US" altLang="en-US" sz="5000"/>
              <a:t> Law Enforcement Component</a:t>
            </a:r>
          </a:p>
        </p:txBody>
      </p:sp>
      <p:sp>
        <p:nvSpPr>
          <p:cNvPr id="126" name="Shape 126"/>
          <p:cNvSpPr/>
          <p:nvPr/>
        </p:nvSpPr>
        <p:spPr>
          <a:xfrm>
            <a:off x="1174750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3700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3700" kern="0" dirty="0">
              <a:solidFill>
                <a:srgbClr val="000000"/>
              </a:solidFill>
            </a:endParaRPr>
          </a:p>
          <a:p>
            <a:pPr marL="494631" indent="-494631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00" kern="0" dirty="0">
                <a:solidFill>
                  <a:srgbClr val="314864"/>
                </a:solidFill>
              </a:rPr>
              <a:t>   The </a:t>
            </a:r>
            <a:r>
              <a:rPr sz="3700" b="1" kern="0" dirty="0">
                <a:solidFill>
                  <a:srgbClr val="314864"/>
                </a:solidFill>
              </a:rPr>
              <a:t>first 4 </a:t>
            </a:r>
            <a:r>
              <a:rPr sz="3700" kern="0" dirty="0">
                <a:solidFill>
                  <a:srgbClr val="314864"/>
                </a:solidFill>
              </a:rPr>
              <a:t>of the 15 steps belong in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700" b="1" kern="0" dirty="0">
                <a:solidFill>
                  <a:srgbClr val="A53234"/>
                </a:solidFill>
              </a:rPr>
              <a:t>        Law Enforcement Component.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700" kern="0" dirty="0">
                <a:solidFill>
                  <a:srgbClr val="000000"/>
                </a:solidFill>
              </a:rPr>
              <a:t>1.  Contact (</a:t>
            </a:r>
            <a:r>
              <a:rPr sz="3600" kern="0" dirty="0">
                <a:solidFill>
                  <a:srgbClr val="000000"/>
                </a:solidFill>
              </a:rPr>
              <a:t>Report of crime or officer initiated)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600" kern="0" dirty="0">
                <a:solidFill>
                  <a:srgbClr val="000000"/>
                </a:solidFill>
              </a:rPr>
              <a:t>2.  </a:t>
            </a:r>
            <a:r>
              <a:rPr sz="3700" kern="0" dirty="0">
                <a:solidFill>
                  <a:srgbClr val="000000"/>
                </a:solidFill>
              </a:rPr>
              <a:t>Investigation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700" kern="0" dirty="0">
                <a:solidFill>
                  <a:srgbClr val="000000"/>
                </a:solidFill>
              </a:rPr>
              <a:t>3.  Arrest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700" kern="0" dirty="0">
                <a:solidFill>
                  <a:srgbClr val="000000"/>
                </a:solidFill>
              </a:rPr>
              <a:t>4.  Custody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1800" b="1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1800" b="1" i="1" kern="0" dirty="0">
                <a:solidFill>
                  <a:srgbClr val="A53234"/>
                </a:solidFill>
              </a:rPr>
              <a:t>Next….   Off to Court System !</a:t>
            </a:r>
          </a:p>
        </p:txBody>
      </p:sp>
      <p:sp>
        <p:nvSpPr>
          <p:cNvPr id="23556" name="Shape 127"/>
          <p:cNvSpPr>
            <a:spLocks noChangeArrowheads="1"/>
          </p:cNvSpPr>
          <p:nvPr/>
        </p:nvSpPr>
        <p:spPr bwMode="auto">
          <a:xfrm>
            <a:off x="1257300" y="2743200"/>
            <a:ext cx="1687513" cy="679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/>
            <a:r>
              <a:rPr lang="en-US" altLang="en-US" sz="3700" i="1" u="sng">
                <a:solidFill>
                  <a:srgbClr val="A53234"/>
                </a:solidFill>
              </a:rPr>
              <a:t>Review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29"/>
          <p:cNvSpPr>
            <a:spLocks noChangeArrowheads="1"/>
          </p:cNvSpPr>
          <p:nvPr/>
        </p:nvSpPr>
        <p:spPr bwMode="auto">
          <a:xfrm>
            <a:off x="976313" y="2562225"/>
            <a:ext cx="11052175" cy="651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579" name="Shape 130"/>
          <p:cNvSpPr>
            <a:spLocks noChangeArrowheads="1"/>
          </p:cNvSpPr>
          <p:nvPr/>
        </p:nvSpPr>
        <p:spPr bwMode="auto">
          <a:xfrm>
            <a:off x="1927225" y="1019175"/>
            <a:ext cx="9109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5600"/>
              <a:t>THE ROLE OF THE COURT</a:t>
            </a:r>
          </a:p>
        </p:txBody>
      </p:sp>
      <p:pic>
        <p:nvPicPr>
          <p:cNvPr id="24580" name="1. The Role of the Court .M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719388"/>
            <a:ext cx="10866438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047875" y="981075"/>
            <a:ext cx="890905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100" i="1" kern="0" spc="488" dirty="0">
                <a:solidFill>
                  <a:srgbClr val="000000"/>
                </a:solidFill>
              </a:rPr>
              <a:t>The</a:t>
            </a:r>
            <a:r>
              <a:rPr sz="6100" kern="0" spc="488" dirty="0">
                <a:solidFill>
                  <a:srgbClr val="000000"/>
                </a:solidFill>
              </a:rPr>
              <a:t> Court Component</a:t>
            </a:r>
          </a:p>
        </p:txBody>
      </p:sp>
      <p:sp>
        <p:nvSpPr>
          <p:cNvPr id="25603" name="Shape 135"/>
          <p:cNvSpPr>
            <a:spLocks noChangeArrowheads="1"/>
          </p:cNvSpPr>
          <p:nvPr/>
        </p:nvSpPr>
        <p:spPr bwMode="auto">
          <a:xfrm>
            <a:off x="1446213" y="3092450"/>
            <a:ext cx="10112375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700" b="1"/>
              <a:t>5.   Charging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700" b="1"/>
              <a:t>6.   Bail Considerations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700" b="1"/>
              <a:t>7.   Arraignment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700" b="1"/>
              <a:t>8.   Preliminary Hearing / Grand Jury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700" b="1"/>
              <a:t>9.   Plea Bargaining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700" b="1"/>
              <a:t>10. Trial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700" b="1"/>
              <a:t>11.  Sentencing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700" b="1"/>
              <a:t>12.  Appeals / Post Conviction Remedies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2070100" y="981075"/>
            <a:ext cx="8910638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100" i="1" kern="0" spc="488" dirty="0">
                <a:solidFill>
                  <a:srgbClr val="000000"/>
                </a:solidFill>
              </a:rPr>
              <a:t>The</a:t>
            </a:r>
            <a:r>
              <a:rPr sz="6100" kern="0" spc="488" dirty="0">
                <a:solidFill>
                  <a:srgbClr val="000000"/>
                </a:solidFill>
              </a:rPr>
              <a:t> Court Component</a:t>
            </a:r>
          </a:p>
        </p:txBody>
      </p:sp>
      <p:sp>
        <p:nvSpPr>
          <p:cNvPr id="139" name="Shape 139"/>
          <p:cNvSpPr/>
          <p:nvPr/>
        </p:nvSpPr>
        <p:spPr>
          <a:xfrm>
            <a:off x="1174750" y="2689225"/>
            <a:ext cx="10655300" cy="6257925"/>
          </a:xfrm>
          <a:prstGeom prst="rect">
            <a:avLst/>
          </a:prstGeom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300" b="1" u="sng" kern="0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300" b="1" u="sng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Law enforcement presents file to the prosecuting agency       (District Attorney, or City Prosecutor)  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Reviews reports, evidence, applies the facts to the law. 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Case is Filed, Rejected or Returned for further investigation </a:t>
            </a:r>
          </a:p>
          <a:p>
            <a:pPr marL="602915" lvl="1" indent="-374315" eaLnBrk="1" fontAlgn="auto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</a:t>
            </a:r>
            <a:r>
              <a:rPr sz="2800" b="1" i="1" kern="0" dirty="0">
                <a:solidFill>
                  <a:srgbClr val="000000"/>
                </a:solidFill>
              </a:rPr>
              <a:t>If appropriate</a:t>
            </a:r>
            <a:r>
              <a:rPr sz="2800" b="1" kern="0" dirty="0">
                <a:solidFill>
                  <a:srgbClr val="000000"/>
                </a:solidFill>
              </a:rPr>
              <a:t>, the DA will file a “Complaint” to the court</a:t>
            </a:r>
          </a:p>
        </p:txBody>
      </p:sp>
      <p:sp>
        <p:nvSpPr>
          <p:cNvPr id="26628" name="Shape 141"/>
          <p:cNvSpPr>
            <a:spLocks noChangeArrowheads="1"/>
          </p:cNvSpPr>
          <p:nvPr/>
        </p:nvSpPr>
        <p:spPr bwMode="auto">
          <a:xfrm>
            <a:off x="4724400" y="2870200"/>
            <a:ext cx="36020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300" b="1" u="sng">
                <a:solidFill>
                  <a:srgbClr val="000000"/>
                </a:solidFill>
              </a:rPr>
              <a:t>5. Charging: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174750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700" b="1" u="sng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1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18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18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8th Amendment prohibits excessive bail, it does not guarantee bail.  </a:t>
            </a:r>
          </a:p>
          <a:p>
            <a:pPr marL="374315" indent="-374315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Safety of community is main priority !</a:t>
            </a:r>
          </a:p>
          <a:p>
            <a:pPr marL="374315" indent="-374315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Purpose of Bail:  To assure presence in court later</a:t>
            </a:r>
          </a:p>
          <a:p>
            <a:pPr marL="374315" indent="-374315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Assurance can also be qualified by “O.R” release</a:t>
            </a:r>
          </a:p>
        </p:txBody>
      </p:sp>
      <p:sp>
        <p:nvSpPr>
          <p:cNvPr id="147" name="Shape 147"/>
          <p:cNvSpPr/>
          <p:nvPr/>
        </p:nvSpPr>
        <p:spPr>
          <a:xfrm>
            <a:off x="2057400" y="981075"/>
            <a:ext cx="8910638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100" i="1" kern="0" spc="488" dirty="0">
                <a:solidFill>
                  <a:srgbClr val="000000"/>
                </a:solidFill>
              </a:rPr>
              <a:t>The</a:t>
            </a:r>
            <a:r>
              <a:rPr sz="6100" kern="0" spc="488" dirty="0">
                <a:solidFill>
                  <a:srgbClr val="000000"/>
                </a:solidFill>
              </a:rPr>
              <a:t> Court Component</a:t>
            </a:r>
          </a:p>
        </p:txBody>
      </p:sp>
      <p:sp>
        <p:nvSpPr>
          <p:cNvPr id="27652" name="Shape 149"/>
          <p:cNvSpPr>
            <a:spLocks noChangeArrowheads="1"/>
          </p:cNvSpPr>
          <p:nvPr/>
        </p:nvSpPr>
        <p:spPr bwMode="auto">
          <a:xfrm>
            <a:off x="3822700" y="2844800"/>
            <a:ext cx="53800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700" b="1" u="sng">
                <a:solidFill>
                  <a:srgbClr val="000000"/>
                </a:solidFill>
              </a:rPr>
              <a:t>6. Bail / Detention: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057400" y="981075"/>
            <a:ext cx="8910638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100" i="1" kern="0" spc="488" dirty="0">
                <a:solidFill>
                  <a:srgbClr val="000000"/>
                </a:solidFill>
              </a:rPr>
              <a:t>The</a:t>
            </a:r>
            <a:r>
              <a:rPr sz="6100" kern="0" spc="488" dirty="0">
                <a:solidFill>
                  <a:srgbClr val="000000"/>
                </a:solidFill>
              </a:rPr>
              <a:t> Court Component</a:t>
            </a:r>
          </a:p>
        </p:txBody>
      </p:sp>
      <p:sp>
        <p:nvSpPr>
          <p:cNvPr id="152" name="Shape 152"/>
          <p:cNvSpPr/>
          <p:nvPr/>
        </p:nvSpPr>
        <p:spPr>
          <a:xfrm>
            <a:off x="1185863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lang="en-US" sz="4700" b="1" u="sng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1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Must happen within 48 hours *</a:t>
            </a:r>
          </a:p>
          <a:p>
            <a:pPr marL="401052" indent="-401052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Defendant advised of formal charges (not booking charges)</a:t>
            </a:r>
          </a:p>
          <a:p>
            <a:pPr marL="401052" indent="-401052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Defendant advised of rights </a:t>
            </a:r>
          </a:p>
          <a:p>
            <a:pPr marL="334210" indent="-334210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Attorney present, Public Defender provided (6th Amendment)</a:t>
            </a:r>
          </a:p>
          <a:p>
            <a:pPr marL="401052" indent="-401052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Defendant asked to enter plea (sentencing or trial follow)</a:t>
            </a:r>
          </a:p>
          <a:p>
            <a:pPr marL="858252" lvl="2" indent="-401052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</a:t>
            </a:r>
            <a:r>
              <a:rPr sz="2800" b="1" i="1" kern="0" dirty="0">
                <a:solidFill>
                  <a:srgbClr val="000000"/>
                </a:solidFill>
              </a:rPr>
              <a:t>Guilty, Not Guilty, Nolo Contendere.</a:t>
            </a:r>
            <a:r>
              <a:rPr sz="2800" b="1" kern="0" dirty="0">
                <a:solidFill>
                  <a:srgbClr val="000000"/>
                </a:solidFill>
              </a:rPr>
              <a:t> </a:t>
            </a:r>
          </a:p>
          <a:p>
            <a:pPr marL="401052" indent="-401052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Bail is addressed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2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….</a:t>
            </a:r>
            <a:r>
              <a:rPr sz="2800" b="1" i="1" kern="0" dirty="0">
                <a:solidFill>
                  <a:srgbClr val="000000"/>
                </a:solidFill>
              </a:rPr>
              <a:t>Preliminary Hearing is scheduled</a:t>
            </a:r>
            <a:r>
              <a:rPr sz="2800" b="1" kern="0" dirty="0">
                <a:solidFill>
                  <a:srgbClr val="000000"/>
                </a:solidFill>
              </a:rPr>
              <a:t> </a:t>
            </a:r>
            <a:r>
              <a:rPr sz="2800" kern="0" dirty="0">
                <a:solidFill>
                  <a:srgbClr val="000000"/>
                </a:solidFill>
              </a:rPr>
              <a:t>(based on plea)</a:t>
            </a:r>
          </a:p>
        </p:txBody>
      </p:sp>
      <p:sp>
        <p:nvSpPr>
          <p:cNvPr id="28676" name="Shape 154"/>
          <p:cNvSpPr>
            <a:spLocks noChangeArrowheads="1"/>
          </p:cNvSpPr>
          <p:nvPr/>
        </p:nvSpPr>
        <p:spPr bwMode="auto">
          <a:xfrm>
            <a:off x="4100513" y="2730500"/>
            <a:ext cx="4826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700" b="1" u="sng">
                <a:solidFill>
                  <a:srgbClr val="000000"/>
                </a:solidFill>
              </a:rPr>
              <a:t>7. Arraignment 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2057400" y="981075"/>
            <a:ext cx="8910638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100" i="1" kern="0" spc="488">
                <a:solidFill>
                  <a:srgbClr val="000000"/>
                </a:solidFill>
              </a:rPr>
              <a:t>The</a:t>
            </a:r>
            <a:r>
              <a:rPr sz="6100" kern="0" spc="488">
                <a:solidFill>
                  <a:srgbClr val="000000"/>
                </a:solidFill>
              </a:rPr>
              <a:t> Court Component</a:t>
            </a:r>
          </a:p>
        </p:txBody>
      </p:sp>
      <p:sp>
        <p:nvSpPr>
          <p:cNvPr id="157" name="Shape 157"/>
          <p:cNvSpPr/>
          <p:nvPr/>
        </p:nvSpPr>
        <p:spPr>
          <a:xfrm>
            <a:off x="1174750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600" b="1" u="sng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Two ways to accomplish the same thing:  </a:t>
            </a:r>
          </a:p>
          <a:p>
            <a:pPr marL="818147" lvl="2" indent="-360947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Is there “Probable Cause” to continue ?</a:t>
            </a:r>
          </a:p>
          <a:p>
            <a:pPr marL="401052" indent="-401052" eaLnBrk="1" fontAlgn="auto" hangingPunct="1">
              <a:spcBef>
                <a:spcPts val="25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</a:t>
            </a:r>
            <a:r>
              <a:rPr sz="2800" b="1" i="1" kern="0" dirty="0">
                <a:solidFill>
                  <a:srgbClr val="000000"/>
                </a:solidFill>
              </a:rPr>
              <a:t>Either option:</a:t>
            </a:r>
            <a:r>
              <a:rPr sz="2800" b="1" kern="0" dirty="0">
                <a:solidFill>
                  <a:srgbClr val="000000"/>
                </a:solidFill>
              </a:rPr>
              <a:t>  District Attorney must prove there is Probable Cause = “</a:t>
            </a:r>
            <a:r>
              <a:rPr sz="2800" b="1" i="1" kern="0" dirty="0">
                <a:solidFill>
                  <a:srgbClr val="000000"/>
                </a:solidFill>
              </a:rPr>
              <a:t>that a crime was committed and defendant was involved</a:t>
            </a:r>
            <a:r>
              <a:rPr sz="2800" b="1" kern="0" dirty="0">
                <a:solidFill>
                  <a:srgbClr val="000000"/>
                </a:solidFill>
              </a:rPr>
              <a:t>.”  </a:t>
            </a:r>
          </a:p>
          <a:p>
            <a:pPr marL="324052" indent="-324052" eaLnBrk="1" fontAlgn="auto" hangingPunct="1">
              <a:spcBef>
                <a:spcPts val="2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</a:t>
            </a:r>
            <a:r>
              <a:rPr sz="2800" b="1" i="1" u="sng" kern="0" dirty="0">
                <a:solidFill>
                  <a:srgbClr val="000000"/>
                </a:solidFill>
              </a:rPr>
              <a:t>Grand Jury</a:t>
            </a:r>
            <a:r>
              <a:rPr sz="2800" b="1" kern="0" dirty="0">
                <a:solidFill>
                  <a:srgbClr val="000000"/>
                </a:solidFill>
              </a:rPr>
              <a:t>:  No Defendant and no Defense Attorney allowed.  ***Intended to mimic the process a DA undertakes prior to filing a charge (no defendant there either !) </a:t>
            </a:r>
          </a:p>
          <a:p>
            <a:pPr marL="360947" indent="-360947" eaLnBrk="1" fontAlgn="auto" hangingPunct="1">
              <a:spcBef>
                <a:spcPts val="29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If Probable Cause is established … </a:t>
            </a:r>
            <a:r>
              <a:rPr sz="2800" b="1" i="1" kern="0" dirty="0">
                <a:solidFill>
                  <a:srgbClr val="000000"/>
                </a:solidFill>
              </a:rPr>
              <a:t>off to trial</a:t>
            </a:r>
            <a:r>
              <a:rPr sz="2800" b="1" kern="0" dirty="0">
                <a:solidFill>
                  <a:srgbClr val="000000"/>
                </a:solidFill>
              </a:rPr>
              <a:t> !</a:t>
            </a:r>
          </a:p>
        </p:txBody>
      </p:sp>
      <p:sp>
        <p:nvSpPr>
          <p:cNvPr id="29700" name="Shape 159"/>
          <p:cNvSpPr>
            <a:spLocks noChangeArrowheads="1"/>
          </p:cNvSpPr>
          <p:nvPr/>
        </p:nvSpPr>
        <p:spPr bwMode="auto">
          <a:xfrm>
            <a:off x="1511300" y="2679700"/>
            <a:ext cx="99790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600" b="1" u="sng">
                <a:solidFill>
                  <a:srgbClr val="000000"/>
                </a:solidFill>
              </a:rPr>
              <a:t>8. Preliminary Hearing / Grand Jury: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2057400" y="981075"/>
            <a:ext cx="8910638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100" i="1" kern="0" spc="488">
                <a:solidFill>
                  <a:srgbClr val="000000"/>
                </a:solidFill>
              </a:rPr>
              <a:t>The</a:t>
            </a:r>
            <a:r>
              <a:rPr sz="6100" kern="0" spc="488">
                <a:solidFill>
                  <a:srgbClr val="000000"/>
                </a:solidFill>
              </a:rPr>
              <a:t> Court Component</a:t>
            </a:r>
          </a:p>
        </p:txBody>
      </p:sp>
      <p:sp>
        <p:nvSpPr>
          <p:cNvPr id="162" name="Shape 162"/>
          <p:cNvSpPr/>
          <p:nvPr/>
        </p:nvSpPr>
        <p:spPr>
          <a:xfrm>
            <a:off x="1174750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2800" b="1" kern="0" spc="367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Defendant and DA attempt to reach an agreement to avoid a trial</a:t>
            </a:r>
          </a:p>
          <a:p>
            <a:pPr marL="401052" indent="-401052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Guilty plea for:</a:t>
            </a:r>
          </a:p>
          <a:p>
            <a:pPr marL="858252" lvl="2" indent="-401052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Reduced Sentence</a:t>
            </a:r>
          </a:p>
          <a:p>
            <a:pPr marL="858252" lvl="2" indent="-401052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Drop other counts</a:t>
            </a:r>
          </a:p>
          <a:p>
            <a:pPr marL="858252" lvl="2" indent="-401052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Diversion and/or jail not prison*</a:t>
            </a:r>
          </a:p>
          <a:p>
            <a:pPr marL="401052" indent="-401052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Most common practice in Court System (90% of cases)</a:t>
            </a:r>
          </a:p>
          <a:p>
            <a:pPr marL="401052" indent="-401052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Judge must agree to the deal.  Can make his own offer*</a:t>
            </a:r>
          </a:p>
          <a:p>
            <a:pPr marL="401052" indent="-401052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Is it Justice? </a:t>
            </a:r>
          </a:p>
        </p:txBody>
      </p:sp>
      <p:sp>
        <p:nvSpPr>
          <p:cNvPr id="30724" name="Shape 164"/>
          <p:cNvSpPr>
            <a:spLocks noChangeArrowheads="1"/>
          </p:cNvSpPr>
          <p:nvPr/>
        </p:nvSpPr>
        <p:spPr bwMode="auto">
          <a:xfrm rot="10659">
            <a:off x="7943850" y="4024313"/>
            <a:ext cx="3546475" cy="22431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662113" y="2595563"/>
            <a:ext cx="8023225" cy="9191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>
            <a:lvl1pPr>
              <a:defRPr sz="4600" b="1" u="sng" spc="367">
                <a:solidFill>
                  <a:srgbClr val="000000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u="none" spc="0"/>
            </a:pPr>
            <a:r>
              <a:rPr lang="en-US" sz="4800" b="0" u="none" kern="0" spc="0" dirty="0" smtClean="0"/>
              <a:t>9. Plea Bargaining</a:t>
            </a:r>
            <a:r>
              <a:rPr sz="1800" b="0" u="none" kern="0" spc="0" dirty="0" smtClean="0"/>
              <a:t>:</a:t>
            </a:r>
            <a:endParaRPr sz="1800" b="0" u="none" kern="0" spc="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2057400" y="981075"/>
            <a:ext cx="8910638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100" i="1" kern="0" spc="488">
                <a:solidFill>
                  <a:srgbClr val="000000"/>
                </a:solidFill>
              </a:rPr>
              <a:t>The</a:t>
            </a:r>
            <a:r>
              <a:rPr sz="6100" kern="0" spc="488">
                <a:solidFill>
                  <a:srgbClr val="000000"/>
                </a:solidFill>
              </a:rPr>
              <a:t> Court Component</a:t>
            </a:r>
          </a:p>
        </p:txBody>
      </p:sp>
      <p:sp>
        <p:nvSpPr>
          <p:cNvPr id="169" name="Shape 169"/>
          <p:cNvSpPr/>
          <p:nvPr/>
        </p:nvSpPr>
        <p:spPr>
          <a:xfrm>
            <a:off x="1174750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600" b="1" u="sng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en-US" sz="1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Pre-trial motions (anticipated issues)</a:t>
            </a: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Bench Trial: Judge Only</a:t>
            </a: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Jury Trial</a:t>
            </a:r>
          </a:p>
          <a:p>
            <a:pPr marL="858252" lvl="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Jury Selection</a:t>
            </a:r>
          </a:p>
          <a:p>
            <a:pPr marL="858252" lvl="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Jury Instructions</a:t>
            </a: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Verdict</a:t>
            </a: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Judgement</a:t>
            </a: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Sentencing hearing scheduled </a:t>
            </a:r>
          </a:p>
        </p:txBody>
      </p:sp>
      <p:grpSp>
        <p:nvGrpSpPr>
          <p:cNvPr id="31748" name="Group 173"/>
          <p:cNvGrpSpPr>
            <a:grpSpLocks/>
          </p:cNvGrpSpPr>
          <p:nvPr/>
        </p:nvGrpSpPr>
        <p:grpSpPr bwMode="auto">
          <a:xfrm rot="364763">
            <a:off x="6880225" y="4356100"/>
            <a:ext cx="4583113" cy="2941638"/>
            <a:chOff x="-152400" y="-101600"/>
            <a:chExt cx="4724400" cy="3352800"/>
          </a:xfrm>
        </p:grpSpPr>
        <p:pic>
          <p:nvPicPr>
            <p:cNvPr id="31750" name="judge_battaglia_jury_box.jp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4419601" cy="29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-101601"/>
              <a:ext cx="4724400" cy="3352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9" name="Shape 174"/>
          <p:cNvSpPr>
            <a:spLocks noChangeArrowheads="1"/>
          </p:cNvSpPr>
          <p:nvPr/>
        </p:nvSpPr>
        <p:spPr bwMode="auto">
          <a:xfrm>
            <a:off x="3238500" y="2714625"/>
            <a:ext cx="654843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600" b="1" u="sng">
                <a:solidFill>
                  <a:srgbClr val="000000"/>
                </a:solidFill>
              </a:rPr>
              <a:t>10. Trial / Adjudication: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2057400" y="981075"/>
            <a:ext cx="8910638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100" i="1" kern="0" spc="488">
                <a:solidFill>
                  <a:srgbClr val="000000"/>
                </a:solidFill>
              </a:rPr>
              <a:t>The</a:t>
            </a:r>
            <a:r>
              <a:rPr sz="6100" kern="0" spc="488">
                <a:solidFill>
                  <a:srgbClr val="000000"/>
                </a:solidFill>
              </a:rPr>
              <a:t> Court Component</a:t>
            </a:r>
          </a:p>
        </p:txBody>
      </p:sp>
      <p:sp>
        <p:nvSpPr>
          <p:cNvPr id="177" name="Shape 177"/>
          <p:cNvSpPr/>
          <p:nvPr/>
        </p:nvSpPr>
        <p:spPr>
          <a:xfrm>
            <a:off x="1174750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600" b="1" u="sng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kern="0" dirty="0">
                <a:solidFill>
                  <a:srgbClr val="000000"/>
                </a:solidFill>
              </a:rPr>
              <a:t>  </a:t>
            </a:r>
            <a:endParaRPr lang="en-US" sz="1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Judge Controls</a:t>
            </a: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Defendant’s past is now considered</a:t>
            </a: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Victim impact statement</a:t>
            </a: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Defendant Statement</a:t>
            </a:r>
          </a:p>
          <a:p>
            <a:pPr marL="401052" indent="-401052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Sentence Imposed:</a:t>
            </a:r>
          </a:p>
          <a:p>
            <a:pPr marL="858252" lvl="2" indent="-401052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Prison</a:t>
            </a:r>
          </a:p>
          <a:p>
            <a:pPr marL="858252" lvl="2" indent="-401052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Jail</a:t>
            </a:r>
          </a:p>
          <a:p>
            <a:pPr marL="858252" lvl="2" indent="-401052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Probation</a:t>
            </a:r>
          </a:p>
          <a:p>
            <a:pPr marL="858252" lvl="2" indent="-401052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i="1" kern="0" dirty="0">
                <a:solidFill>
                  <a:srgbClr val="000000"/>
                </a:solidFill>
              </a:rPr>
              <a:t>Suspended</a:t>
            </a:r>
          </a:p>
        </p:txBody>
      </p:sp>
      <p:grpSp>
        <p:nvGrpSpPr>
          <p:cNvPr id="32772" name="Group 181"/>
          <p:cNvGrpSpPr>
            <a:grpSpLocks/>
          </p:cNvGrpSpPr>
          <p:nvPr/>
        </p:nvGrpSpPr>
        <p:grpSpPr bwMode="auto">
          <a:xfrm rot="719676">
            <a:off x="7734300" y="4219575"/>
            <a:ext cx="4235450" cy="4165600"/>
            <a:chOff x="-152400" y="-101599"/>
            <a:chExt cx="4236156" cy="4166149"/>
          </a:xfrm>
        </p:grpSpPr>
        <p:pic>
          <p:nvPicPr>
            <p:cNvPr id="32774" name="1362968768_jud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31357" cy="375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1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1" y="-101600"/>
              <a:ext cx="4236158" cy="416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3" name="Shape 182"/>
          <p:cNvSpPr>
            <a:spLocks noChangeArrowheads="1"/>
          </p:cNvSpPr>
          <p:nvPr/>
        </p:nvSpPr>
        <p:spPr bwMode="auto">
          <a:xfrm>
            <a:off x="2589213" y="2590800"/>
            <a:ext cx="78470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600" b="1" u="sng">
                <a:solidFill>
                  <a:srgbClr val="000000"/>
                </a:solidFill>
              </a:rPr>
              <a:t>11. Sentencing / Disposition: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71"/>
          <p:cNvSpPr>
            <a:spLocks noChangeArrowheads="1"/>
          </p:cNvSpPr>
          <p:nvPr/>
        </p:nvSpPr>
        <p:spPr bwMode="auto">
          <a:xfrm>
            <a:off x="841375" y="1017588"/>
            <a:ext cx="11342688" cy="427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altLang="en-US" sz="4800" b="1"/>
              <a:t>The Constitution of the United States</a:t>
            </a:r>
          </a:p>
          <a:p>
            <a:pPr eaLnBrk="1" hangingPunct="1"/>
            <a:r>
              <a:rPr lang="en-US" altLang="en-US" sz="3300"/>
              <a:t>	1.  Establishes Authority for Government</a:t>
            </a:r>
          </a:p>
          <a:p>
            <a:pPr eaLnBrk="1" hangingPunct="1"/>
            <a:r>
              <a:rPr lang="en-US" altLang="en-US" sz="3300"/>
              <a:t>	2.  Limits that Authority</a:t>
            </a:r>
          </a:p>
          <a:p>
            <a:pPr eaLnBrk="1" hangingPunct="1"/>
            <a:r>
              <a:rPr lang="en-US" altLang="en-US" sz="3300"/>
              <a:t>	3.  Defines the rights of the People</a:t>
            </a:r>
          </a:p>
          <a:p>
            <a:pPr eaLnBrk="1" hangingPunct="1"/>
            <a:r>
              <a:rPr lang="en-US" altLang="en-US" sz="3300"/>
              <a:t>	4.  Protects the rights of the People</a:t>
            </a:r>
          </a:p>
          <a:p>
            <a:pPr algn="ctr" eaLnBrk="1" hangingPunct="1"/>
            <a:endParaRPr lang="en-US" altLang="en-US" sz="3300"/>
          </a:p>
        </p:txBody>
      </p:sp>
      <p:sp>
        <p:nvSpPr>
          <p:cNvPr id="72" name="Shape 72"/>
          <p:cNvSpPr/>
          <p:nvPr/>
        </p:nvSpPr>
        <p:spPr>
          <a:xfrm>
            <a:off x="1495350" y="4608321"/>
            <a:ext cx="10034961" cy="3604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/>
            <a:miter lim="400000"/>
          </a:ln>
          <a:effectLst>
            <a:reflection stA="92613" endPos="40000" dir="5400000" sy="-100000" algn="bl" rotWithShape="0"/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2057400" y="981075"/>
            <a:ext cx="8910638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100" i="1" kern="0" spc="488">
                <a:solidFill>
                  <a:srgbClr val="000000"/>
                </a:solidFill>
              </a:rPr>
              <a:t>The</a:t>
            </a:r>
            <a:r>
              <a:rPr sz="6100" kern="0" spc="488">
                <a:solidFill>
                  <a:srgbClr val="000000"/>
                </a:solidFill>
              </a:rPr>
              <a:t> Court Component</a:t>
            </a:r>
          </a:p>
        </p:txBody>
      </p:sp>
      <p:sp>
        <p:nvSpPr>
          <p:cNvPr id="185" name="Shape 185"/>
          <p:cNvSpPr/>
          <p:nvPr/>
        </p:nvSpPr>
        <p:spPr>
          <a:xfrm>
            <a:off x="1314450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300" b="1" u="sng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lang="en-US" sz="2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800" b="1" kern="0" dirty="0">
                <a:solidFill>
                  <a:srgbClr val="000000"/>
                </a:solidFill>
              </a:rPr>
              <a:t>”Take your court… to court “</a:t>
            </a:r>
          </a:p>
          <a:p>
            <a:pPr marL="401052" indent="-401052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Only Defense can appeal</a:t>
            </a:r>
            <a:r>
              <a:rPr lang="en-US" sz="2800" b="1" kern="0" dirty="0">
                <a:solidFill>
                  <a:srgbClr val="000000"/>
                </a:solidFill>
              </a:rPr>
              <a:t> judgement</a:t>
            </a:r>
            <a:endParaRPr sz="2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Appellate Court will review and decide to accept or not</a:t>
            </a:r>
          </a:p>
          <a:p>
            <a:pPr marL="401052" indent="-4010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Case facts assumed as true.  Case is NOT retried</a:t>
            </a:r>
          </a:p>
          <a:p>
            <a:pPr marL="401052" indent="-4010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Appeals based on Constitutional Law issues ONLY</a:t>
            </a:r>
          </a:p>
          <a:p>
            <a:pPr marL="1315452" lvl="4" indent="-401052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Tx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Due Process claims for:</a:t>
            </a:r>
          </a:p>
          <a:p>
            <a:pPr marL="1315452" lvl="4" indent="-401052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Tx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Evidence issue, Jury Instruction flaw, misconduct</a:t>
            </a:r>
          </a:p>
          <a:p>
            <a:pPr marL="401052" indent="-401052" eaLnBrk="1" fontAlgn="auto" hangingPunct="1">
              <a:spcBef>
                <a:spcPts val="9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Must be “reversible error”</a:t>
            </a:r>
          </a:p>
          <a:p>
            <a:pPr marL="401052" indent="-4010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Judgement is:   affirmed, reversed, or remanded.  </a:t>
            </a:r>
          </a:p>
          <a:p>
            <a:pPr marL="401052" indent="-4010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Defendant can be retried.</a:t>
            </a:r>
          </a:p>
        </p:txBody>
      </p:sp>
      <p:sp>
        <p:nvSpPr>
          <p:cNvPr id="33796" name="Shape 187"/>
          <p:cNvSpPr>
            <a:spLocks noChangeArrowheads="1"/>
          </p:cNvSpPr>
          <p:nvPr/>
        </p:nvSpPr>
        <p:spPr bwMode="auto">
          <a:xfrm>
            <a:off x="1600200" y="2628900"/>
            <a:ext cx="10271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300" b="1" u="sng">
                <a:solidFill>
                  <a:srgbClr val="000000"/>
                </a:solidFill>
              </a:rPr>
              <a:t>12. Appeal / Post Conviction Remedies: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2057400" y="981075"/>
            <a:ext cx="8910638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100" i="1" kern="0" spc="488">
                <a:solidFill>
                  <a:srgbClr val="000000"/>
                </a:solidFill>
              </a:rPr>
              <a:t>The</a:t>
            </a:r>
            <a:r>
              <a:rPr sz="6100" kern="0" spc="488">
                <a:solidFill>
                  <a:srgbClr val="000000"/>
                </a:solidFill>
              </a:rPr>
              <a:t> Court Component</a:t>
            </a:r>
          </a:p>
        </p:txBody>
      </p:sp>
      <p:sp>
        <p:nvSpPr>
          <p:cNvPr id="35843" name="Shape 190"/>
          <p:cNvSpPr>
            <a:spLocks noChangeArrowheads="1"/>
          </p:cNvSpPr>
          <p:nvPr/>
        </p:nvSpPr>
        <p:spPr bwMode="auto">
          <a:xfrm>
            <a:off x="1200150" y="2689225"/>
            <a:ext cx="10655300" cy="6257925"/>
          </a:xfrm>
          <a:prstGeom prst="rect">
            <a:avLst/>
          </a:prstGeom>
          <a:solidFill>
            <a:srgbClr val="FFFFFF"/>
          </a:solidFill>
          <a:ln w="9525">
            <a:solidFill>
              <a:srgbClr val="A53234"/>
            </a:solidFill>
            <a:miter lim="400000"/>
            <a:headEnd/>
            <a:tailEnd/>
          </a:ln>
        </p:spPr>
        <p:txBody>
          <a:bodyPr lIns="0" tIns="0" rIns="0" bIns="0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/>
            <a:endParaRPr lang="en-US" altLang="en-US" sz="3800" b="1" i="1" u="sng">
              <a:solidFill>
                <a:srgbClr val="314864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3300" b="1" u="sng">
                <a:solidFill>
                  <a:srgbClr val="A53234"/>
                </a:solidFill>
              </a:rPr>
              <a:t> Steps 5 - 12 occur in The Court Component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100" b="1"/>
              <a:t>	</a:t>
            </a:r>
            <a:r>
              <a:rPr lang="en-US" altLang="en-US" b="1"/>
              <a:t>5.   Charging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b="1"/>
              <a:t>	6.   Bail Considerations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b="1"/>
              <a:t>	7.   Arraignment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b="1"/>
              <a:t>	8.   Preliminary Hearing / Grand Jury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b="1"/>
              <a:t>	9.   Plea Bargaining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b="1"/>
              <a:t>	10. Trial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b="1"/>
              <a:t>	11.  Sentencing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b="1"/>
              <a:t>	12.  Appeals / Post Conviction Remedies</a:t>
            </a:r>
          </a:p>
        </p:txBody>
      </p:sp>
      <p:sp>
        <p:nvSpPr>
          <p:cNvPr id="35844" name="Shape 192"/>
          <p:cNvSpPr>
            <a:spLocks noChangeArrowheads="1"/>
          </p:cNvSpPr>
          <p:nvPr/>
        </p:nvSpPr>
        <p:spPr bwMode="auto">
          <a:xfrm>
            <a:off x="1276350" y="2762250"/>
            <a:ext cx="151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3300" b="1" i="1">
                <a:solidFill>
                  <a:srgbClr val="A53234"/>
                </a:solidFill>
              </a:rPr>
              <a:t>Review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1096389" y="2625386"/>
            <a:ext cx="10832884" cy="6385350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marL="251460" indent="-251460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Correctional Treatment</a:t>
            </a:r>
          </a:p>
          <a:p>
            <a:pPr marL="914400" lvl="3" indent="-228600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</a:t>
            </a:r>
            <a:r>
              <a:rPr sz="2800" b="1" i="1" kern="0" dirty="0">
                <a:solidFill>
                  <a:srgbClr val="000000"/>
                </a:solidFill>
              </a:rPr>
              <a:t>Ranges from</a:t>
            </a:r>
            <a:r>
              <a:rPr sz="2800" b="1" kern="0" dirty="0">
                <a:solidFill>
                  <a:srgbClr val="000000"/>
                </a:solidFill>
              </a:rPr>
              <a:t>:</a:t>
            </a:r>
          </a:p>
          <a:p>
            <a:pPr marL="1371600" lvl="5" indent="-228600" defTabSz="584200">
              <a:spcBef>
                <a:spcPts val="600"/>
              </a:spcBef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Death Penalty to…</a:t>
            </a:r>
          </a:p>
          <a:p>
            <a:pPr marL="1371600" lvl="5" indent="-228600" defTabSz="584200">
              <a:spcBef>
                <a:spcPts val="600"/>
              </a:spcBef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Restorative Justice</a:t>
            </a:r>
          </a:p>
          <a:p>
            <a:pPr marL="266700" indent="-266700" eaLnBrk="1" fontAlgn="auto" hangingPunct="1">
              <a:spcBef>
                <a:spcPts val="35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Release/Transitions</a:t>
            </a:r>
          </a:p>
          <a:p>
            <a:pPr marL="259080" indent="-259080" eaLnBrk="1" fontAlgn="auto" hangingPunct="1">
              <a:spcBef>
                <a:spcPts val="35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Post Incarceration Release</a:t>
            </a:r>
          </a:p>
          <a:p>
            <a:pPr eaLnBrk="1" fontAlgn="auto" hangingPunct="1">
              <a:spcBef>
                <a:spcPts val="35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3400" b="1" kern="0" dirty="0">
              <a:solidFill>
                <a:srgbClr val="000000"/>
              </a:solidFill>
            </a:endParaRPr>
          </a:p>
        </p:txBody>
      </p:sp>
      <p:pic>
        <p:nvPicPr>
          <p:cNvPr id="36867" name="Screen Shot 2014-05-19 at 9.28.58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891">
            <a:off x="9217025" y="477838"/>
            <a:ext cx="2255838" cy="917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96" name="Shape 196"/>
          <p:cNvSpPr/>
          <p:nvPr/>
        </p:nvSpPr>
        <p:spPr>
          <a:xfrm>
            <a:off x="1150938" y="1000125"/>
            <a:ext cx="10702925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5800" i="1" kern="0" spc="464">
                <a:solidFill>
                  <a:srgbClr val="000000"/>
                </a:solidFill>
              </a:rPr>
              <a:t>The</a:t>
            </a:r>
            <a:r>
              <a:rPr sz="5800" kern="0" spc="464">
                <a:solidFill>
                  <a:srgbClr val="000000"/>
                </a:solidFill>
              </a:rPr>
              <a:t> Corrections Comp</a:t>
            </a:r>
            <a:r>
              <a:rPr sz="5800" kern="0" spc="464">
                <a:solidFill>
                  <a:srgbClr val="000000"/>
                </a:solidFill>
                <a:effectLst>
                  <a:outerShdw blurRad="12700" dist="25400" dir="18900000" rotWithShape="0">
                    <a:srgbClr val="FFFFFF"/>
                  </a:outerShdw>
                </a:effectLst>
              </a:rPr>
              <a:t>onent</a:t>
            </a:r>
          </a:p>
        </p:txBody>
      </p:sp>
      <p:sp>
        <p:nvSpPr>
          <p:cNvPr id="36869" name="Shape 197"/>
          <p:cNvSpPr>
            <a:spLocks noChangeArrowheads="1"/>
          </p:cNvSpPr>
          <p:nvPr/>
        </p:nvSpPr>
        <p:spPr bwMode="auto">
          <a:xfrm rot="-2214188">
            <a:off x="6346825" y="2943225"/>
            <a:ext cx="2763838" cy="739775"/>
          </a:xfrm>
          <a:prstGeom prst="rightArrow">
            <a:avLst>
              <a:gd name="adj1" fmla="val 32000"/>
              <a:gd name="adj2" fmla="val 10986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870" name="Shape 198"/>
          <p:cNvSpPr>
            <a:spLocks noChangeArrowheads="1"/>
          </p:cNvSpPr>
          <p:nvPr/>
        </p:nvSpPr>
        <p:spPr bwMode="auto">
          <a:xfrm rot="3146572">
            <a:off x="5672932" y="5841206"/>
            <a:ext cx="3005138" cy="739775"/>
          </a:xfrm>
          <a:prstGeom prst="rightArrow">
            <a:avLst>
              <a:gd name="adj1" fmla="val 32000"/>
              <a:gd name="adj2" fmla="val 10986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1162050" y="1000125"/>
            <a:ext cx="10701338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5800" i="1" kern="0" spc="464">
                <a:solidFill>
                  <a:srgbClr val="000000"/>
                </a:solidFill>
              </a:rPr>
              <a:t>The</a:t>
            </a:r>
            <a:r>
              <a:rPr sz="5800" kern="0" spc="464">
                <a:solidFill>
                  <a:srgbClr val="000000"/>
                </a:solidFill>
              </a:rPr>
              <a:t> Corrections Component</a:t>
            </a:r>
          </a:p>
        </p:txBody>
      </p:sp>
      <p:sp>
        <p:nvSpPr>
          <p:cNvPr id="201" name="Shape 201"/>
          <p:cNvSpPr/>
          <p:nvPr/>
        </p:nvSpPr>
        <p:spPr>
          <a:xfrm>
            <a:off x="1185863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4600" b="1" u="sng" kern="0" dirty="0">
                <a:solidFill>
                  <a:srgbClr val="000000"/>
                </a:solidFill>
              </a:rPr>
              <a:t>13.  Correctional Treatment:</a:t>
            </a:r>
          </a:p>
          <a:p>
            <a:pPr marL="401052" indent="-4010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Punishment, </a:t>
            </a:r>
            <a:r>
              <a:rPr sz="2800" b="1" i="1" kern="0" dirty="0">
                <a:solidFill>
                  <a:srgbClr val="000000"/>
                </a:solidFill>
              </a:rPr>
              <a:t>but also</a:t>
            </a:r>
          </a:p>
          <a:p>
            <a:pPr marL="401052" indent="-4010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Rehabilitation Programs </a:t>
            </a:r>
          </a:p>
          <a:p>
            <a:pPr marL="1350210" lvl="2" indent="-33421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Drugs</a:t>
            </a:r>
          </a:p>
          <a:p>
            <a:pPr marL="1350210" lvl="2" indent="-33421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Alcohol</a:t>
            </a:r>
          </a:p>
          <a:p>
            <a:pPr marL="1350210" lvl="2" indent="-33421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Emotional</a:t>
            </a:r>
          </a:p>
          <a:p>
            <a:pPr marL="360947" indent="-360947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Opportunities to Thrive</a:t>
            </a:r>
          </a:p>
          <a:p>
            <a:pPr marL="1350210" lvl="2" indent="-33421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Academics</a:t>
            </a:r>
          </a:p>
          <a:p>
            <a:pPr marL="1350210" lvl="2" indent="-33421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Trades</a:t>
            </a:r>
          </a:p>
          <a:p>
            <a:pPr marL="360947" indent="-360947" eaLnBrk="1" fontAlgn="auto" hangingPunct="1">
              <a:spcBef>
                <a:spcPts val="11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Personalized Probations</a:t>
            </a:r>
          </a:p>
          <a:p>
            <a:pPr marL="360947" indent="-360947" eaLnBrk="1" fontAlgn="auto" hangingPunct="1">
              <a:spcBef>
                <a:spcPts val="11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Restorative Justice</a:t>
            </a:r>
          </a:p>
          <a:p>
            <a:pPr marL="360947" indent="-360947" eaLnBrk="1" fontAlgn="auto" hangingPunct="1">
              <a:spcBef>
                <a:spcPts val="1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i="1" kern="0" dirty="0">
                <a:solidFill>
                  <a:srgbClr val="000000"/>
                </a:solidFill>
              </a:rPr>
              <a:t>  Avoid Stigma Cycle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1800" b="1" kern="0" dirty="0">
              <a:solidFill>
                <a:srgbClr val="000000"/>
              </a:solidFill>
            </a:endParaRPr>
          </a:p>
        </p:txBody>
      </p:sp>
      <p:grpSp>
        <p:nvGrpSpPr>
          <p:cNvPr id="37892" name="Group 204"/>
          <p:cNvGrpSpPr>
            <a:grpSpLocks/>
          </p:cNvGrpSpPr>
          <p:nvPr/>
        </p:nvGrpSpPr>
        <p:grpSpPr bwMode="auto">
          <a:xfrm>
            <a:off x="7000875" y="3608388"/>
            <a:ext cx="3921125" cy="4922837"/>
            <a:chOff x="-114300" y="-88900"/>
            <a:chExt cx="3922173" cy="4923677"/>
          </a:xfrm>
        </p:grpSpPr>
        <p:pic>
          <p:nvPicPr>
            <p:cNvPr id="37893" name="Elvis_Presley_Jailhouse_Rock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93574" cy="459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4" name="Picture 2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300" y="-88900"/>
              <a:ext cx="3922174" cy="492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1162050" y="1000125"/>
            <a:ext cx="10701338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5800" i="1" kern="0" spc="464">
                <a:solidFill>
                  <a:srgbClr val="000000"/>
                </a:solidFill>
              </a:rPr>
              <a:t>The</a:t>
            </a:r>
            <a:r>
              <a:rPr sz="5800" kern="0" spc="464">
                <a:solidFill>
                  <a:srgbClr val="000000"/>
                </a:solidFill>
              </a:rPr>
              <a:t> Corrections Component</a:t>
            </a:r>
          </a:p>
        </p:txBody>
      </p:sp>
      <p:sp>
        <p:nvSpPr>
          <p:cNvPr id="207" name="Shape 207"/>
          <p:cNvSpPr/>
          <p:nvPr/>
        </p:nvSpPr>
        <p:spPr>
          <a:xfrm>
            <a:off x="1304925" y="2700338"/>
            <a:ext cx="10655300" cy="6259512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300" b="1" u="sng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1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spcBef>
                <a:spcPts val="600"/>
              </a:spcBef>
              <a:spcAft>
                <a:spcPts val="0"/>
              </a:spcAft>
              <a:buSzPct val="13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b="1" kern="0" dirty="0">
                <a:solidFill>
                  <a:srgbClr val="000000"/>
                </a:solidFill>
              </a:rPr>
              <a:t>   </a:t>
            </a:r>
            <a:r>
              <a:rPr sz="3200" b="1" i="1" kern="0" dirty="0">
                <a:solidFill>
                  <a:srgbClr val="000000"/>
                </a:solidFill>
              </a:rPr>
              <a:t>If Incarcerated…</a:t>
            </a:r>
            <a:r>
              <a:rPr sz="3200" b="1" kern="0" dirty="0">
                <a:solidFill>
                  <a:srgbClr val="000000"/>
                </a:solidFill>
              </a:rPr>
              <a:t> </a:t>
            </a:r>
          </a:p>
          <a:p>
            <a:pPr marL="401052" indent="-401052" eaLnBrk="1" fontAlgn="auto" hangingPunct="1">
              <a:spcBef>
                <a:spcPts val="2600"/>
              </a:spcBef>
              <a:spcAft>
                <a:spcPts val="0"/>
              </a:spcAft>
              <a:buSzPct val="13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b="1" kern="0" dirty="0">
                <a:solidFill>
                  <a:srgbClr val="000000"/>
                </a:solidFill>
              </a:rPr>
              <a:t>   Parole / Probation</a:t>
            </a:r>
          </a:p>
          <a:p>
            <a:pPr marL="521368" indent="-521368" eaLnBrk="1" fontAlgn="auto" hangingPunct="1">
              <a:spcBef>
                <a:spcPts val="3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b="1" kern="0" dirty="0">
                <a:solidFill>
                  <a:srgbClr val="000000"/>
                </a:solidFill>
              </a:rPr>
              <a:t>  Early Release</a:t>
            </a:r>
          </a:p>
          <a:p>
            <a:pPr marL="521368" indent="-521368" eaLnBrk="1" fontAlgn="auto" hangingPunct="1">
              <a:spcBef>
                <a:spcPts val="3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b="1" kern="0" dirty="0">
                <a:solidFill>
                  <a:srgbClr val="000000"/>
                </a:solidFill>
              </a:rPr>
              <a:t>  Full Sentence Served</a:t>
            </a:r>
          </a:p>
        </p:txBody>
      </p:sp>
      <p:sp>
        <p:nvSpPr>
          <p:cNvPr id="38916" name="Shape 209"/>
          <p:cNvSpPr>
            <a:spLocks noChangeArrowheads="1"/>
          </p:cNvSpPr>
          <p:nvPr/>
        </p:nvSpPr>
        <p:spPr bwMode="auto">
          <a:xfrm>
            <a:off x="4711700" y="2870200"/>
            <a:ext cx="33575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300" b="1" u="sng">
                <a:solidFill>
                  <a:srgbClr val="000000"/>
                </a:solidFill>
              </a:rPr>
              <a:t>14. Release 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162050" y="1000125"/>
            <a:ext cx="10701338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5800" i="1" kern="0" spc="464">
                <a:solidFill>
                  <a:srgbClr val="000000"/>
                </a:solidFill>
              </a:rPr>
              <a:t>The</a:t>
            </a:r>
            <a:r>
              <a:rPr sz="5800" kern="0" spc="464">
                <a:solidFill>
                  <a:srgbClr val="000000"/>
                </a:solidFill>
              </a:rPr>
              <a:t> Corrections Component</a:t>
            </a:r>
          </a:p>
        </p:txBody>
      </p:sp>
      <p:sp>
        <p:nvSpPr>
          <p:cNvPr id="212" name="Shape 212"/>
          <p:cNvSpPr/>
          <p:nvPr/>
        </p:nvSpPr>
        <p:spPr>
          <a:xfrm>
            <a:off x="1314450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300" b="1" u="sng" kern="0" dirty="0">
              <a:solidFill>
                <a:srgbClr val="000000"/>
              </a:solidFill>
            </a:endParaRPr>
          </a:p>
          <a:p>
            <a:pPr marL="454526" indent="-454526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State Parole </a:t>
            </a:r>
          </a:p>
          <a:p>
            <a:pPr marL="804778" lvl="2" indent="-347578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First serve required % of time correctly</a:t>
            </a:r>
          </a:p>
          <a:p>
            <a:pPr marL="804778" lvl="2" indent="-347578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Parole Board reviews and evaluates behavior</a:t>
            </a:r>
          </a:p>
          <a:p>
            <a:pPr marL="804778" lvl="2" indent="-347578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</a:t>
            </a:r>
            <a:r>
              <a:rPr sz="2800" b="1" i="1" kern="0" dirty="0">
                <a:solidFill>
                  <a:srgbClr val="000000"/>
                </a:solidFill>
              </a:rPr>
              <a:t>Granted</a:t>
            </a:r>
            <a:r>
              <a:rPr sz="2800" b="1" kern="0" dirty="0">
                <a:solidFill>
                  <a:srgbClr val="000000"/>
                </a:solidFill>
              </a:rPr>
              <a:t> or </a:t>
            </a:r>
            <a:r>
              <a:rPr sz="2800" b="1" i="1" kern="0" dirty="0">
                <a:solidFill>
                  <a:srgbClr val="000000"/>
                </a:solidFill>
              </a:rPr>
              <a:t>Denied</a:t>
            </a:r>
            <a:r>
              <a:rPr sz="2800" b="1" kern="0" dirty="0">
                <a:solidFill>
                  <a:srgbClr val="000000"/>
                </a:solidFill>
              </a:rPr>
              <a:t> at official hearings </a:t>
            </a:r>
          </a:p>
          <a:p>
            <a:pPr marL="804778" lvl="2" indent="-347578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If granted, still under State control *</a:t>
            </a:r>
          </a:p>
          <a:p>
            <a:pPr marL="401052" indent="-401052" eaLnBrk="1" fontAlgn="auto" hangingPunct="1">
              <a:spcBef>
                <a:spcPts val="2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County Probation</a:t>
            </a:r>
          </a:p>
          <a:p>
            <a:pPr marL="401052" indent="-401052" eaLnBrk="1" fontAlgn="auto" hangingPunct="1">
              <a:spcBef>
                <a:spcPts val="9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Half Way House</a:t>
            </a:r>
          </a:p>
          <a:p>
            <a:pPr marL="401052" indent="-401052" eaLnBrk="1" fontAlgn="auto" hangingPunct="1">
              <a:spcBef>
                <a:spcPts val="9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Community Service/involvement</a:t>
            </a:r>
          </a:p>
          <a:p>
            <a:pPr marL="401052" indent="-401052" eaLnBrk="1" fontAlgn="auto" hangingPunct="1">
              <a:spcBef>
                <a:spcPts val="9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i="1" kern="0" dirty="0">
                <a:solidFill>
                  <a:srgbClr val="000000"/>
                </a:solidFill>
              </a:rPr>
              <a:t>  When Obligations fulfilled = </a:t>
            </a:r>
          </a:p>
        </p:txBody>
      </p:sp>
      <p:sp>
        <p:nvSpPr>
          <p:cNvPr id="39940" name="Shape 214"/>
          <p:cNvSpPr>
            <a:spLocks noChangeArrowheads="1"/>
          </p:cNvSpPr>
          <p:nvPr/>
        </p:nvSpPr>
        <p:spPr bwMode="auto">
          <a:xfrm>
            <a:off x="4102100" y="2701925"/>
            <a:ext cx="4800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300" b="1" u="sng">
                <a:solidFill>
                  <a:srgbClr val="000000"/>
                </a:solidFill>
              </a:rPr>
              <a:t>15. Post Release :</a:t>
            </a:r>
          </a:p>
        </p:txBody>
      </p:sp>
      <p:pic>
        <p:nvPicPr>
          <p:cNvPr id="215" name="Picture 214"/>
          <p:cNvPicPr/>
          <p:nvPr/>
        </p:nvPicPr>
        <p:blipFill>
          <a:blip r:embed="rId3"/>
          <a:stretch>
            <a:fillRect/>
          </a:stretch>
        </p:blipFill>
        <p:spPr>
          <a:xfrm rot="168034">
            <a:off x="6873875" y="8031163"/>
            <a:ext cx="4049713" cy="962025"/>
          </a:xfrm>
          <a:prstGeom prst="rect">
            <a:avLst/>
          </a:prstGeom>
          <a:effectLst>
            <a:outerShdw blurRad="139700" dist="75576" dir="5400000" rotWithShape="0">
              <a:srgbClr val="00000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217"/>
          <p:cNvSpPr>
            <a:spLocks noChangeArrowheads="1"/>
          </p:cNvSpPr>
          <p:nvPr/>
        </p:nvSpPr>
        <p:spPr bwMode="auto">
          <a:xfrm>
            <a:off x="989013" y="1069975"/>
            <a:ext cx="107394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5000"/>
              <a:t>  15 Steps Through The Justice System</a:t>
            </a:r>
          </a:p>
        </p:txBody>
      </p:sp>
      <p:sp>
        <p:nvSpPr>
          <p:cNvPr id="40963" name="Shape 218"/>
          <p:cNvSpPr>
            <a:spLocks noChangeArrowheads="1"/>
          </p:cNvSpPr>
          <p:nvPr/>
        </p:nvSpPr>
        <p:spPr bwMode="auto">
          <a:xfrm>
            <a:off x="1016000" y="2654300"/>
            <a:ext cx="3370263" cy="6327775"/>
          </a:xfrm>
          <a:prstGeom prst="rect">
            <a:avLst/>
          </a:prstGeom>
          <a:solidFill>
            <a:srgbClr val="F7F3E9"/>
          </a:solidFill>
          <a:ln w="9525">
            <a:solidFill>
              <a:srgbClr val="615F5C"/>
            </a:solidFill>
            <a:miter lim="400000"/>
            <a:headEnd/>
            <a:tailEnd/>
          </a:ln>
        </p:spPr>
        <p:txBody>
          <a:bodyPr lIns="0" tIns="0" rIns="0" bIns="0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3100" b="1" u="sng">
                <a:solidFill>
                  <a:srgbClr val="A53234"/>
                </a:solidFill>
              </a:rPr>
              <a:t>Law Enforcement</a:t>
            </a:r>
          </a:p>
          <a:p>
            <a:pPr eaLnBrk="1" hangingPunct="1">
              <a:spcBef>
                <a:spcPts val="1400"/>
              </a:spcBef>
            </a:pPr>
            <a:r>
              <a:rPr lang="en-US" altLang="en-US">
                <a:solidFill>
                  <a:srgbClr val="000000"/>
                </a:solidFill>
              </a:rPr>
              <a:t>1.  Contact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2.  Investigation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3.  Arrest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4.  Custody</a:t>
            </a:r>
          </a:p>
        </p:txBody>
      </p:sp>
      <p:sp>
        <p:nvSpPr>
          <p:cNvPr id="219" name="Shape 219"/>
          <p:cNvSpPr/>
          <p:nvPr/>
        </p:nvSpPr>
        <p:spPr>
          <a:xfrm>
            <a:off x="4427538" y="2654300"/>
            <a:ext cx="4040187" cy="6327775"/>
          </a:xfrm>
          <a:prstGeom prst="rect">
            <a:avLst/>
          </a:prstGeom>
          <a:solidFill>
            <a:srgbClr val="F8F4EA"/>
          </a:solidFill>
          <a:ln>
            <a:solidFill>
              <a:srgbClr val="615F5C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200" b="1" u="sng" kern="0" spc="352" dirty="0">
                <a:solidFill>
                  <a:srgbClr val="A53234"/>
                </a:solidFill>
              </a:rPr>
              <a:t>The Courts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5.   Charging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6.   Bail Considerations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7.   Arraignment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8.   Preliminary  			Hearing/Grand 		Jury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9.   Plea Bargaining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10. Trial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11.  Sentencing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12.  Appeals/Post 	  		</a:t>
            </a:r>
            <a:r>
              <a:rPr sz="2700" kern="0" dirty="0">
                <a:solidFill>
                  <a:srgbClr val="000000"/>
                </a:solidFill>
              </a:rPr>
              <a:t>Conviction Remedies</a:t>
            </a:r>
          </a:p>
        </p:txBody>
      </p:sp>
      <p:sp>
        <p:nvSpPr>
          <p:cNvPr id="220" name="Shape 220"/>
          <p:cNvSpPr/>
          <p:nvPr/>
        </p:nvSpPr>
        <p:spPr>
          <a:xfrm>
            <a:off x="8509000" y="2654300"/>
            <a:ext cx="3505200" cy="6327775"/>
          </a:xfrm>
          <a:prstGeom prst="rect">
            <a:avLst/>
          </a:prstGeom>
          <a:solidFill>
            <a:srgbClr val="FAF6EC"/>
          </a:solidFill>
          <a:ln>
            <a:solidFill>
              <a:srgbClr val="615F5C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200" b="1" u="sng" kern="0" spc="320" dirty="0">
                <a:solidFill>
                  <a:srgbClr val="A53234"/>
                </a:solidFill>
              </a:rPr>
              <a:t>Corrections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13. Correctional 		Treatment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14.  Release</a:t>
            </a:r>
          </a:p>
          <a:p>
            <a:pPr eaLnBrk="1" fontAlgn="auto" hangingPunct="1">
              <a:spcBef>
                <a:spcPts val="14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15.  Post Release</a:t>
            </a:r>
          </a:p>
        </p:txBody>
      </p:sp>
      <p:sp>
        <p:nvSpPr>
          <p:cNvPr id="221" name="Shape 221"/>
          <p:cNvSpPr/>
          <p:nvPr/>
        </p:nvSpPr>
        <p:spPr>
          <a:xfrm rot="21023910">
            <a:off x="347663" y="2017713"/>
            <a:ext cx="2200275" cy="698500"/>
          </a:xfrm>
          <a:prstGeom prst="rect">
            <a:avLst/>
          </a:prstGeom>
          <a:solidFill>
            <a:srgbClr val="FFFFFF"/>
          </a:solidFill>
          <a:ln w="25400">
            <a:solidFill>
              <a:srgbClr val="615F5C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>
            <a:lvl1pPr>
              <a:defRPr sz="3600" i="1" spc="648">
                <a:solidFill>
                  <a:srgbClr val="A53234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i="0" spc="0">
                <a:solidFill>
                  <a:srgbClr val="000000"/>
                </a:solidFill>
              </a:defRPr>
            </a:pPr>
            <a:r>
              <a:rPr sz="1800" i="0" kern="0" spc="0">
                <a:solidFill>
                  <a:srgbClr val="000000"/>
                </a:solidFill>
              </a:rPr>
              <a:t>Review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74"/>
          <p:cNvSpPr>
            <a:spLocks noChangeArrowheads="1"/>
          </p:cNvSpPr>
          <p:nvPr/>
        </p:nvSpPr>
        <p:spPr bwMode="auto">
          <a:xfrm>
            <a:off x="1395413" y="857250"/>
            <a:ext cx="10469562" cy="16129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500"/>
              <a:t>The Three Components of the</a:t>
            </a:r>
          </a:p>
          <a:p>
            <a:pPr algn="ctr" eaLnBrk="1" hangingPunct="1"/>
            <a:r>
              <a:rPr lang="en-US" altLang="en-US" sz="4500"/>
              <a:t>Criminal Justice System</a:t>
            </a:r>
          </a:p>
        </p:txBody>
      </p:sp>
      <p:sp>
        <p:nvSpPr>
          <p:cNvPr id="16387" name="Shape 75"/>
          <p:cNvSpPr>
            <a:spLocks noChangeArrowheads="1"/>
          </p:cNvSpPr>
          <p:nvPr/>
        </p:nvSpPr>
        <p:spPr bwMode="auto">
          <a:xfrm>
            <a:off x="1403350" y="2671763"/>
            <a:ext cx="10453688" cy="624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endParaRPr lang="en-US" altLang="en-US" sz="5100">
              <a:solidFill>
                <a:srgbClr val="000000"/>
              </a:solidFill>
            </a:endParaRPr>
          </a:p>
        </p:txBody>
      </p:sp>
      <p:grpSp>
        <p:nvGrpSpPr>
          <p:cNvPr id="16388" name="Group 78"/>
          <p:cNvGrpSpPr>
            <a:grpSpLocks/>
          </p:cNvGrpSpPr>
          <p:nvPr/>
        </p:nvGrpSpPr>
        <p:grpSpPr bwMode="auto">
          <a:xfrm rot="18928">
            <a:off x="1487488" y="2733675"/>
            <a:ext cx="10334625" cy="2236788"/>
            <a:chOff x="-76200" y="-38099"/>
            <a:chExt cx="10334437" cy="2238063"/>
          </a:xfrm>
        </p:grpSpPr>
        <p:sp>
          <p:nvSpPr>
            <p:cNvPr id="16398" name="Shape 77"/>
            <p:cNvSpPr>
              <a:spLocks noChangeArrowheads="1"/>
            </p:cNvSpPr>
            <p:nvPr/>
          </p:nvSpPr>
          <p:spPr bwMode="auto">
            <a:xfrm>
              <a:off x="-1" y="0"/>
              <a:ext cx="10182039" cy="203486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  <a:lvl2pPr marL="742950" indent="-28575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2pPr>
              <a:lvl3pPr marL="1143000" indent="-22860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3pPr>
              <a:lvl4pPr marL="1600200" indent="-22860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4pPr>
              <a:lvl5pPr marL="2057400" indent="-22860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6399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-38101"/>
              <a:ext cx="10334438" cy="223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81"/>
          <p:cNvGrpSpPr>
            <a:grpSpLocks/>
          </p:cNvGrpSpPr>
          <p:nvPr/>
        </p:nvGrpSpPr>
        <p:grpSpPr bwMode="auto">
          <a:xfrm rot="20585">
            <a:off x="1420813" y="4826000"/>
            <a:ext cx="10371137" cy="2168525"/>
            <a:chOff x="-50799" y="-38099"/>
            <a:chExt cx="10371763" cy="2169195"/>
          </a:xfrm>
        </p:grpSpPr>
        <p:sp>
          <p:nvSpPr>
            <p:cNvPr id="16396" name="Shape 80"/>
            <p:cNvSpPr>
              <a:spLocks noChangeArrowheads="1"/>
            </p:cNvSpPr>
            <p:nvPr/>
          </p:nvSpPr>
          <p:spPr bwMode="auto">
            <a:xfrm>
              <a:off x="0" y="0"/>
              <a:ext cx="10270165" cy="201679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  <a:lvl2pPr marL="742950" indent="-28575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2pPr>
              <a:lvl3pPr marL="1143000" indent="-22860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3pPr>
              <a:lvl4pPr marL="1600200" indent="-22860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4pPr>
              <a:lvl5pPr marL="2057400" indent="-22860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6397" name="Picture 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800" y="-38100"/>
              <a:ext cx="10371765" cy="216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0" name="Group 84"/>
          <p:cNvGrpSpPr>
            <a:grpSpLocks/>
          </p:cNvGrpSpPr>
          <p:nvPr/>
        </p:nvGrpSpPr>
        <p:grpSpPr bwMode="auto">
          <a:xfrm>
            <a:off x="1471613" y="6921500"/>
            <a:ext cx="10315575" cy="2001838"/>
            <a:chOff x="-50799" y="-38100"/>
            <a:chExt cx="10315828" cy="2002607"/>
          </a:xfrm>
        </p:grpSpPr>
        <p:sp>
          <p:nvSpPr>
            <p:cNvPr id="16394" name="Shape 83"/>
            <p:cNvSpPr>
              <a:spLocks noChangeArrowheads="1"/>
            </p:cNvSpPr>
            <p:nvPr/>
          </p:nvSpPr>
          <p:spPr bwMode="auto">
            <a:xfrm>
              <a:off x="0" y="0"/>
              <a:ext cx="10214229" cy="185020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  <a:lvl2pPr marL="742950" indent="-28575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2pPr>
              <a:lvl3pPr marL="1143000" indent="-22860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3pPr>
              <a:lvl4pPr marL="1600200" indent="-22860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4pPr>
              <a:lvl5pPr marL="2057400" indent="-228600"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324863"/>
                  </a:solidFill>
                  <a:latin typeface="Palatino"/>
                  <a:ea typeface="Palatino"/>
                  <a:cs typeface="Palatino"/>
                  <a:sym typeface="Palatino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6395" name="Picture 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800" y="-38100"/>
              <a:ext cx="10315829" cy="200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Shape 85"/>
          <p:cNvSpPr>
            <a:spLocks noChangeArrowheads="1"/>
          </p:cNvSpPr>
          <p:nvPr/>
        </p:nvSpPr>
        <p:spPr bwMode="auto">
          <a:xfrm>
            <a:off x="2949575" y="3216275"/>
            <a:ext cx="7105650" cy="998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/>
            <a:r>
              <a:rPr lang="en-US" altLang="en-US" sz="5000">
                <a:solidFill>
                  <a:srgbClr val="314864"/>
                </a:solidFill>
              </a:rPr>
              <a:t>    1.  Law Enforcement</a:t>
            </a:r>
          </a:p>
        </p:txBody>
      </p:sp>
      <p:sp>
        <p:nvSpPr>
          <p:cNvPr id="16392" name="Shape 86"/>
          <p:cNvSpPr>
            <a:spLocks noChangeArrowheads="1"/>
          </p:cNvSpPr>
          <p:nvPr/>
        </p:nvSpPr>
        <p:spPr bwMode="auto">
          <a:xfrm>
            <a:off x="2949575" y="5292725"/>
            <a:ext cx="7126288" cy="998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/>
            <a:r>
              <a:rPr lang="en-US" altLang="en-US" sz="5000">
                <a:solidFill>
                  <a:srgbClr val="314864"/>
                </a:solidFill>
              </a:rPr>
              <a:t>    2.  The Courts</a:t>
            </a:r>
          </a:p>
        </p:txBody>
      </p:sp>
      <p:sp>
        <p:nvSpPr>
          <p:cNvPr id="16393" name="Shape 87"/>
          <p:cNvSpPr>
            <a:spLocks noChangeArrowheads="1"/>
          </p:cNvSpPr>
          <p:nvPr/>
        </p:nvSpPr>
        <p:spPr bwMode="auto">
          <a:xfrm>
            <a:off x="2949575" y="7337425"/>
            <a:ext cx="7105650" cy="998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/>
            <a:r>
              <a:rPr lang="en-US" altLang="en-US" sz="5000">
                <a:solidFill>
                  <a:srgbClr val="314864"/>
                </a:solidFill>
              </a:rPr>
              <a:t>    3.  Corrections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89"/>
          <p:cNvSpPr>
            <a:spLocks noChangeArrowheads="1"/>
          </p:cNvSpPr>
          <p:nvPr/>
        </p:nvSpPr>
        <p:spPr bwMode="auto">
          <a:xfrm>
            <a:off x="989013" y="1069975"/>
            <a:ext cx="107394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5000"/>
              <a:t>  15 Steps Through The Justice System</a:t>
            </a:r>
          </a:p>
        </p:txBody>
      </p:sp>
      <p:sp>
        <p:nvSpPr>
          <p:cNvPr id="17411" name="Shape 90"/>
          <p:cNvSpPr>
            <a:spLocks noChangeArrowheads="1"/>
          </p:cNvSpPr>
          <p:nvPr/>
        </p:nvSpPr>
        <p:spPr bwMode="auto">
          <a:xfrm>
            <a:off x="1016000" y="2654300"/>
            <a:ext cx="3370263" cy="6327775"/>
          </a:xfrm>
          <a:prstGeom prst="rect">
            <a:avLst/>
          </a:prstGeom>
          <a:solidFill>
            <a:srgbClr val="F7F3E9"/>
          </a:solidFill>
          <a:ln w="9525">
            <a:solidFill>
              <a:srgbClr val="615F5C"/>
            </a:solidFill>
            <a:miter lim="400000"/>
            <a:headEnd/>
            <a:tailEnd/>
          </a:ln>
        </p:spPr>
        <p:txBody>
          <a:bodyPr lIns="0" tIns="0" rIns="0" bIns="0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3100" b="1" u="sng">
                <a:solidFill>
                  <a:srgbClr val="A53234"/>
                </a:solidFill>
              </a:rPr>
              <a:t>Law Enforcement</a:t>
            </a:r>
          </a:p>
          <a:p>
            <a:pPr eaLnBrk="1" hangingPunct="1">
              <a:spcBef>
                <a:spcPts val="1400"/>
              </a:spcBef>
            </a:pPr>
            <a:r>
              <a:rPr lang="en-US" altLang="en-US">
                <a:solidFill>
                  <a:srgbClr val="000000"/>
                </a:solidFill>
              </a:rPr>
              <a:t>1.  Contact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2.  Investigation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3.  Arrest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4.  Custody</a:t>
            </a:r>
          </a:p>
        </p:txBody>
      </p:sp>
      <p:sp>
        <p:nvSpPr>
          <p:cNvPr id="91" name="Shape 91"/>
          <p:cNvSpPr/>
          <p:nvPr/>
        </p:nvSpPr>
        <p:spPr>
          <a:xfrm>
            <a:off x="4427538" y="2654300"/>
            <a:ext cx="4040187" cy="6327775"/>
          </a:xfrm>
          <a:prstGeom prst="rect">
            <a:avLst/>
          </a:prstGeom>
          <a:solidFill>
            <a:srgbClr val="F8F4EA"/>
          </a:solidFill>
          <a:ln>
            <a:solidFill>
              <a:srgbClr val="615F5C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200" b="1" u="sng" kern="0" spc="352" dirty="0">
                <a:solidFill>
                  <a:srgbClr val="A53234"/>
                </a:solidFill>
              </a:rPr>
              <a:t>The Courts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5.   Charging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6.   Bail Considerations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7.   Arraignment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8.   Preliminary  			Hearing/Grand 		Jury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9.   Plea Bargaining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10. Trial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11.  Sentencing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12.  Appeals/Post 	  		</a:t>
            </a:r>
            <a:r>
              <a:rPr sz="2700" kern="0" dirty="0">
                <a:solidFill>
                  <a:srgbClr val="000000"/>
                </a:solidFill>
              </a:rPr>
              <a:t>Conviction Remedies</a:t>
            </a:r>
          </a:p>
        </p:txBody>
      </p:sp>
      <p:sp>
        <p:nvSpPr>
          <p:cNvPr id="92" name="Shape 92"/>
          <p:cNvSpPr/>
          <p:nvPr/>
        </p:nvSpPr>
        <p:spPr>
          <a:xfrm>
            <a:off x="8509000" y="2654300"/>
            <a:ext cx="3505200" cy="6327775"/>
          </a:xfrm>
          <a:prstGeom prst="rect">
            <a:avLst/>
          </a:prstGeom>
          <a:solidFill>
            <a:srgbClr val="FAF6EC"/>
          </a:solidFill>
          <a:ln>
            <a:solidFill>
              <a:srgbClr val="615F5C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200" b="1" u="sng" kern="0" spc="320" dirty="0">
                <a:solidFill>
                  <a:srgbClr val="A53234"/>
                </a:solidFill>
              </a:rPr>
              <a:t>Corrections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13. Correctional 		Treatment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14.  Release</a:t>
            </a:r>
          </a:p>
          <a:p>
            <a:pPr eaLnBrk="1" fontAlgn="auto" hangingPunct="1">
              <a:spcBef>
                <a:spcPts val="14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kern="0" dirty="0">
                <a:solidFill>
                  <a:srgbClr val="000000"/>
                </a:solidFill>
              </a:rPr>
              <a:t>15.  Post Release</a:t>
            </a:r>
          </a:p>
        </p:txBody>
      </p:sp>
      <p:sp>
        <p:nvSpPr>
          <p:cNvPr id="17414" name="Shape 93"/>
          <p:cNvSpPr>
            <a:spLocks noChangeArrowheads="1"/>
          </p:cNvSpPr>
          <p:nvPr/>
        </p:nvSpPr>
        <p:spPr bwMode="auto">
          <a:xfrm rot="-129670">
            <a:off x="3765550" y="1946275"/>
            <a:ext cx="5407025" cy="5778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3300" b="1" i="1">
                <a:solidFill>
                  <a:srgbClr val="594076"/>
                </a:solidFill>
              </a:rPr>
              <a:t>The Three “Halls of Justice”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95"/>
          <p:cNvSpPr>
            <a:spLocks noChangeArrowheads="1"/>
          </p:cNvSpPr>
          <p:nvPr/>
        </p:nvSpPr>
        <p:spPr bwMode="auto">
          <a:xfrm>
            <a:off x="1350963" y="1069975"/>
            <a:ext cx="100155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5000"/>
              <a:t>  </a:t>
            </a:r>
            <a:r>
              <a:rPr lang="en-US" altLang="en-US" sz="5000" i="1"/>
              <a:t>The</a:t>
            </a:r>
            <a:r>
              <a:rPr lang="en-US" altLang="en-US" sz="5000"/>
              <a:t> Law Enforcement Component</a:t>
            </a:r>
          </a:p>
        </p:txBody>
      </p:sp>
      <p:sp>
        <p:nvSpPr>
          <p:cNvPr id="18435" name="Shape 96"/>
          <p:cNvSpPr>
            <a:spLocks noChangeArrowheads="1"/>
          </p:cNvSpPr>
          <p:nvPr/>
        </p:nvSpPr>
        <p:spPr bwMode="auto">
          <a:xfrm>
            <a:off x="1176338" y="3067050"/>
            <a:ext cx="1011237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/>
            <a:endParaRPr lang="en-US" altLang="en-US" sz="3400" b="1" dirty="0"/>
          </a:p>
          <a:p>
            <a:pPr eaLnBrk="1" hangingPunct="1"/>
            <a:r>
              <a:rPr lang="en-US" altLang="en-US" sz="3400" b="1" dirty="0"/>
              <a:t>1.  Contact with Law Enforcement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3400" b="1" dirty="0"/>
              <a:t>2.  Subsequent Investigation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3400" b="1" dirty="0"/>
              <a:t>3.  Arrest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3400" b="1" dirty="0"/>
              <a:t>4.  Custody</a:t>
            </a:r>
          </a:p>
        </p:txBody>
      </p:sp>
      <p:pic>
        <p:nvPicPr>
          <p:cNvPr id="18436" name="Long-Beach-Police-Department-bad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3534" y="4393580"/>
            <a:ext cx="3427413" cy="32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99"/>
          <p:cNvSpPr>
            <a:spLocks noChangeArrowheads="1"/>
          </p:cNvSpPr>
          <p:nvPr/>
        </p:nvSpPr>
        <p:spPr bwMode="auto">
          <a:xfrm>
            <a:off x="1514475" y="1069975"/>
            <a:ext cx="99964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5000"/>
              <a:t>  </a:t>
            </a:r>
            <a:r>
              <a:rPr lang="en-US" altLang="en-US" sz="4900" i="1"/>
              <a:t>The</a:t>
            </a:r>
            <a:r>
              <a:rPr lang="en-US" altLang="en-US" sz="5000"/>
              <a:t> Law Enforcement Component</a:t>
            </a:r>
          </a:p>
        </p:txBody>
      </p:sp>
      <p:sp>
        <p:nvSpPr>
          <p:cNvPr id="100" name="Shape 100"/>
          <p:cNvSpPr/>
          <p:nvPr/>
        </p:nvSpPr>
        <p:spPr>
          <a:xfrm>
            <a:off x="1174750" y="3879850"/>
            <a:ext cx="10655300" cy="5067300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1800" b="1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1800" b="1" kern="0" dirty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sz="1800" b="1" kern="0" dirty="0">
                <a:solidFill>
                  <a:srgbClr val="000000"/>
                </a:solidFill>
              </a:rPr>
              <a:t> </a:t>
            </a:r>
            <a:endParaRPr lang="en-US" sz="1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Contact reporting party </a:t>
            </a:r>
            <a:r>
              <a:rPr sz="2800" b="1" i="1" kern="0" dirty="0">
                <a:solidFill>
                  <a:srgbClr val="000000"/>
                </a:solidFill>
              </a:rPr>
              <a:t>or</a:t>
            </a:r>
            <a:r>
              <a:rPr sz="2800" b="1" kern="0" dirty="0">
                <a:solidFill>
                  <a:srgbClr val="000000"/>
                </a:solidFill>
              </a:rPr>
              <a:t> 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Officer initiated (with reasonable suspicion or consent)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Determine if crime committed:</a:t>
            </a:r>
          </a:p>
          <a:p>
            <a:pPr marL="858252" lvl="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Initiate a crime report … </a:t>
            </a:r>
            <a:r>
              <a:rPr sz="2800" b="1" i="1" kern="0" dirty="0">
                <a:solidFill>
                  <a:srgbClr val="000000"/>
                </a:solidFill>
              </a:rPr>
              <a:t>or</a:t>
            </a:r>
            <a:endParaRPr sz="2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Assist in official capacity: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		 (</a:t>
            </a:r>
            <a:r>
              <a:rPr sz="2800" b="1" i="1" kern="0" dirty="0">
                <a:solidFill>
                  <a:srgbClr val="000000"/>
                </a:solidFill>
              </a:rPr>
              <a:t>traffic, keep the peace,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b="1" i="1" kern="0" dirty="0">
                <a:solidFill>
                  <a:srgbClr val="000000"/>
                </a:solidFill>
              </a:rPr>
              <a:t>		delegate to civic services</a:t>
            </a:r>
            <a:r>
              <a:rPr sz="2800" b="1" kern="0" dirty="0">
                <a:solidFill>
                  <a:srgbClr val="000000"/>
                </a:solidFill>
              </a:rPr>
              <a:t>…)</a:t>
            </a:r>
          </a:p>
        </p:txBody>
      </p:sp>
      <p:grpSp>
        <p:nvGrpSpPr>
          <p:cNvPr id="19460" name="Group 103"/>
          <p:cNvGrpSpPr>
            <a:grpSpLocks/>
          </p:cNvGrpSpPr>
          <p:nvPr/>
        </p:nvGrpSpPr>
        <p:grpSpPr bwMode="auto">
          <a:xfrm rot="309818">
            <a:off x="8286750" y="6686550"/>
            <a:ext cx="2871788" cy="1947863"/>
            <a:chOff x="-101599" y="-63500"/>
            <a:chExt cx="3392589" cy="3379104"/>
          </a:xfrm>
        </p:grpSpPr>
        <p:pic>
          <p:nvPicPr>
            <p:cNvPr id="19462" name="1368652263_Cartoon-Poli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3189390" cy="311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1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-63501"/>
              <a:ext cx="3392590" cy="337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Shape 104"/>
          <p:cNvSpPr>
            <a:spLocks noChangeArrowheads="1"/>
          </p:cNvSpPr>
          <p:nvPr/>
        </p:nvSpPr>
        <p:spPr bwMode="auto">
          <a:xfrm>
            <a:off x="1806575" y="2689225"/>
            <a:ext cx="8478838" cy="842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300" b="1" u="sng">
                <a:solidFill>
                  <a:srgbClr val="000000"/>
                </a:solidFill>
              </a:rPr>
              <a:t>1. Contact with law Enforcement: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06"/>
          <p:cNvSpPr>
            <a:spLocks noChangeArrowheads="1"/>
          </p:cNvSpPr>
          <p:nvPr/>
        </p:nvSpPr>
        <p:spPr bwMode="auto">
          <a:xfrm>
            <a:off x="1504950" y="1069975"/>
            <a:ext cx="100155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5000"/>
              <a:t>  </a:t>
            </a:r>
            <a:r>
              <a:rPr lang="en-US" altLang="en-US" sz="5000" i="1"/>
              <a:t>The</a:t>
            </a:r>
            <a:r>
              <a:rPr lang="en-US" altLang="en-US" sz="5000"/>
              <a:t> Law Enforcement Component</a:t>
            </a:r>
          </a:p>
        </p:txBody>
      </p:sp>
      <p:sp>
        <p:nvSpPr>
          <p:cNvPr id="107" name="Shape 107"/>
          <p:cNvSpPr/>
          <p:nvPr/>
        </p:nvSpPr>
        <p:spPr>
          <a:xfrm>
            <a:off x="1174750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300" b="1" u="sng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Interview Victim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Locate and interview Witnesses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Protect, Collect, and Document Evidence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Identify Suspects…</a:t>
            </a:r>
          </a:p>
        </p:txBody>
      </p:sp>
      <p:grpSp>
        <p:nvGrpSpPr>
          <p:cNvPr id="20484" name="Group 110"/>
          <p:cNvGrpSpPr>
            <a:grpSpLocks/>
          </p:cNvGrpSpPr>
          <p:nvPr/>
        </p:nvGrpSpPr>
        <p:grpSpPr bwMode="auto">
          <a:xfrm rot="309829">
            <a:off x="5559425" y="5956300"/>
            <a:ext cx="6096000" cy="2879725"/>
            <a:chOff x="-50800" y="-38099"/>
            <a:chExt cx="6096857" cy="2880145"/>
          </a:xfrm>
        </p:grpSpPr>
        <p:pic>
          <p:nvPicPr>
            <p:cNvPr id="20486" name="police_investig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5995259" cy="272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1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801" y="-38100"/>
              <a:ext cx="6096859" cy="2880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Shape 111"/>
          <p:cNvSpPr>
            <a:spLocks noChangeArrowheads="1"/>
          </p:cNvSpPr>
          <p:nvPr/>
        </p:nvSpPr>
        <p:spPr bwMode="auto">
          <a:xfrm>
            <a:off x="2616200" y="2768600"/>
            <a:ext cx="7772400" cy="93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300" b="1" u="sng">
                <a:solidFill>
                  <a:srgbClr val="000000"/>
                </a:solidFill>
              </a:rPr>
              <a:t>2. Subsequent Investigation: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13"/>
          <p:cNvSpPr>
            <a:spLocks noChangeArrowheads="1"/>
          </p:cNvSpPr>
          <p:nvPr/>
        </p:nvSpPr>
        <p:spPr bwMode="auto">
          <a:xfrm>
            <a:off x="1504950" y="1069975"/>
            <a:ext cx="100155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5000"/>
              <a:t>  </a:t>
            </a:r>
            <a:r>
              <a:rPr lang="en-US" altLang="en-US" sz="5000" i="1"/>
              <a:t>The</a:t>
            </a:r>
            <a:r>
              <a:rPr lang="en-US" altLang="en-US" sz="5000"/>
              <a:t> Law Enforcement Component</a:t>
            </a:r>
          </a:p>
        </p:txBody>
      </p:sp>
      <p:sp>
        <p:nvSpPr>
          <p:cNvPr id="114" name="Shape 114"/>
          <p:cNvSpPr/>
          <p:nvPr/>
        </p:nvSpPr>
        <p:spPr>
          <a:xfrm>
            <a:off x="1174750" y="2689225"/>
            <a:ext cx="10655300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700" b="1" u="sng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1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Based on Probable Cause*</a:t>
            </a:r>
          </a:p>
          <a:p>
            <a:pPr marL="858252" lvl="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Secure a Warrant if needed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Cite and Release </a:t>
            </a:r>
            <a:r>
              <a:rPr sz="2800" b="1" i="1" kern="0" dirty="0">
                <a:solidFill>
                  <a:srgbClr val="000000"/>
                </a:solidFill>
              </a:rPr>
              <a:t>or</a:t>
            </a:r>
            <a:endParaRPr sz="2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Transport to police station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Advise Suspect of charge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Advise Suspect of Miranda Rights if interrogated </a:t>
            </a:r>
          </a:p>
        </p:txBody>
      </p:sp>
      <p:pic>
        <p:nvPicPr>
          <p:cNvPr id="21508" name="cartoon_handcuffs_0515-0906-1904-1810_S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6940550"/>
            <a:ext cx="24574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509" name="Shape 116"/>
          <p:cNvSpPr>
            <a:spLocks noChangeArrowheads="1"/>
          </p:cNvSpPr>
          <p:nvPr/>
        </p:nvSpPr>
        <p:spPr bwMode="auto">
          <a:xfrm>
            <a:off x="4908550" y="2730500"/>
            <a:ext cx="3187700" cy="93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700" b="1" u="sng">
                <a:solidFill>
                  <a:srgbClr val="000000"/>
                </a:solidFill>
              </a:rPr>
              <a:t>3. Arrest: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18"/>
          <p:cNvSpPr>
            <a:spLocks noChangeArrowheads="1"/>
          </p:cNvSpPr>
          <p:nvPr/>
        </p:nvSpPr>
        <p:spPr bwMode="auto">
          <a:xfrm>
            <a:off x="1504950" y="1069975"/>
            <a:ext cx="100155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5000"/>
              <a:t>  </a:t>
            </a:r>
            <a:r>
              <a:rPr lang="en-US" altLang="en-US" sz="5000" i="1"/>
              <a:t>The</a:t>
            </a:r>
            <a:r>
              <a:rPr lang="en-US" altLang="en-US" sz="5000"/>
              <a:t> Law Enforcement Component</a:t>
            </a:r>
          </a:p>
        </p:txBody>
      </p:sp>
      <p:sp>
        <p:nvSpPr>
          <p:cNvPr id="119" name="Shape 119"/>
          <p:cNvSpPr/>
          <p:nvPr/>
        </p:nvSpPr>
        <p:spPr>
          <a:xfrm>
            <a:off x="1185863" y="2689225"/>
            <a:ext cx="10133012" cy="6257925"/>
          </a:xfrm>
          <a:prstGeom prst="rect">
            <a:avLst/>
          </a:prstGeom>
          <a:solidFill>
            <a:srgbClr val="FFFFFF"/>
          </a:solidFill>
          <a:ln>
            <a:solidFill>
              <a:srgbClr val="A53234"/>
            </a:solidFill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4700" b="1" u="sng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1800" b="1" kern="0" dirty="0">
              <a:solidFill>
                <a:srgbClr val="000000"/>
              </a:solidFill>
            </a:endParaRPr>
          </a:p>
          <a:p>
            <a:pPr marL="40105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Complete Booking Process</a:t>
            </a:r>
          </a:p>
          <a:p>
            <a:pPr marL="858252" lvl="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Obtain booking number</a:t>
            </a:r>
          </a:p>
          <a:p>
            <a:pPr marL="858252" lvl="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Inventory prisoner property</a:t>
            </a:r>
          </a:p>
          <a:p>
            <a:pPr marL="858252" lvl="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Fingerprint and photograph</a:t>
            </a:r>
          </a:p>
          <a:p>
            <a:pPr marL="858252" lvl="2" indent="-40105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 Check for wants and warrants</a:t>
            </a:r>
          </a:p>
          <a:p>
            <a:pPr marL="401052" indent="-401052" eaLnBrk="1" fontAlgn="auto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b="1" kern="0" dirty="0">
                <a:solidFill>
                  <a:srgbClr val="000000"/>
                </a:solidFill>
              </a:rPr>
              <a:t> Advise of bail amount/possible O.R. release </a:t>
            </a:r>
          </a:p>
        </p:txBody>
      </p:sp>
      <p:grpSp>
        <p:nvGrpSpPr>
          <p:cNvPr id="22532" name="Group 122"/>
          <p:cNvGrpSpPr>
            <a:grpSpLocks/>
          </p:cNvGrpSpPr>
          <p:nvPr/>
        </p:nvGrpSpPr>
        <p:grpSpPr bwMode="auto">
          <a:xfrm rot="415408">
            <a:off x="8632825" y="4170363"/>
            <a:ext cx="2436813" cy="2366962"/>
            <a:chOff x="-50800" y="-38099"/>
            <a:chExt cx="4304225" cy="2762094"/>
          </a:xfrm>
        </p:grpSpPr>
        <p:pic>
          <p:nvPicPr>
            <p:cNvPr id="22534" name="52ccb27267bda.preview-62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02626" cy="2609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1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800" y="-38100"/>
              <a:ext cx="4304226" cy="276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3" name="Shape 123"/>
          <p:cNvSpPr>
            <a:spLocks noChangeArrowheads="1"/>
          </p:cNvSpPr>
          <p:nvPr/>
        </p:nvSpPr>
        <p:spPr bwMode="auto">
          <a:xfrm>
            <a:off x="4724400" y="2844800"/>
            <a:ext cx="3556000" cy="93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 eaLnBrk="1" hangingPunct="1"/>
            <a:r>
              <a:rPr lang="en-US" altLang="en-US" sz="4700" b="1" u="sng">
                <a:solidFill>
                  <a:srgbClr val="000000"/>
                </a:solidFill>
              </a:rPr>
              <a:t>4. Custody: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Doing Justice</Template>
  <TotalTime>3</TotalTime>
  <Words>1076</Words>
  <Application>Microsoft Office PowerPoint</Application>
  <PresentationFormat>Custom</PresentationFormat>
  <Paragraphs>261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Avenir Book</vt:lpstr>
      <vt:lpstr>Didot</vt:lpstr>
      <vt:lpstr>Palatino</vt:lpstr>
      <vt:lpstr>Zapf Dingbats</vt:lpstr>
      <vt:lpstr>Editorial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</dc:creator>
  <cp:lastModifiedBy>Reid, Michael R</cp:lastModifiedBy>
  <cp:revision>2</cp:revision>
  <dcterms:created xsi:type="dcterms:W3CDTF">2019-01-14T02:27:33Z</dcterms:created>
  <dcterms:modified xsi:type="dcterms:W3CDTF">2023-08-29T16:44:27Z</dcterms:modified>
</cp:coreProperties>
</file>