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7"/>
  </p:notesMasterIdLst>
  <p:handoutMasterIdLst>
    <p:handoutMasterId r:id="rId18"/>
  </p:handoutMasterIdLst>
  <p:sldIdLst>
    <p:sldId id="318" r:id="rId2"/>
    <p:sldId id="257" r:id="rId3"/>
    <p:sldId id="260" r:id="rId4"/>
    <p:sldId id="305" r:id="rId5"/>
    <p:sldId id="306" r:id="rId6"/>
    <p:sldId id="307" r:id="rId7"/>
    <p:sldId id="315" r:id="rId8"/>
    <p:sldId id="316" r:id="rId9"/>
    <p:sldId id="313" r:id="rId10"/>
    <p:sldId id="259" r:id="rId11"/>
    <p:sldId id="275" r:id="rId12"/>
    <p:sldId id="276" r:id="rId13"/>
    <p:sldId id="277" r:id="rId14"/>
    <p:sldId id="281" r:id="rId15"/>
    <p:sldId id="28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58" autoAdjust="0"/>
  </p:normalViewPr>
  <p:slideViewPr>
    <p:cSldViewPr>
      <p:cViewPr varScale="1">
        <p:scale>
          <a:sx n="103" d="100"/>
          <a:sy n="103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7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notesViewPr>
    <p:cSldViewPr>
      <p:cViewPr varScale="1">
        <p:scale>
          <a:sx n="69" d="100"/>
          <a:sy n="69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85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3E0B1E5-51D8-4C88-A619-5AF3A36A8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209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29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E0D96-03E6-44C7-9277-765481EA19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1EC7B-4DDB-4CB6-BAE0-E934CADAD9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5CE2C-262C-41F9-8AFC-3517126E06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740F-D742-44CF-AF18-1DD95E2E40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AFEAC-4603-4C46-9090-4B066AB959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740F-D742-44CF-AF18-1DD95E2E40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740F-D742-44CF-AF18-1DD95E2E40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 baseline="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30725"/>
          </a:xfrm>
        </p:spPr>
        <p:txBody>
          <a:bodyPr/>
          <a:lstStyle>
            <a:lvl1pPr>
              <a:buClr>
                <a:schemeClr val="bg1">
                  <a:lumMod val="20000"/>
                  <a:lumOff val="80000"/>
                </a:schemeClr>
              </a:buClr>
              <a:buSzPct val="105000"/>
              <a:buFont typeface="Arial" pitchFamily="34" charset="0"/>
              <a:buChar char="•"/>
              <a:defRPr/>
            </a:lvl1pPr>
            <a:lvl2pPr>
              <a:buClr>
                <a:schemeClr val="bg1">
                  <a:lumMod val="20000"/>
                  <a:lumOff val="80000"/>
                </a:schemeClr>
              </a:buClr>
              <a:buSzPct val="105000"/>
              <a:buFont typeface="Wingdings" pitchFamily="2" charset="2"/>
              <a:buChar char="ü"/>
              <a:defRPr/>
            </a:lvl2pPr>
            <a:lvl3pPr>
              <a:buClr>
                <a:schemeClr val="bg1">
                  <a:lumMod val="20000"/>
                  <a:lumOff val="80000"/>
                </a:schemeClr>
              </a:buClr>
              <a:buSzPct val="105000"/>
              <a:buFont typeface="Arial" pitchFamily="34" charset="0"/>
              <a:buChar char="•"/>
              <a:defRPr/>
            </a:lvl3pPr>
            <a:lvl4pPr>
              <a:buClr>
                <a:schemeClr val="bg1">
                  <a:lumMod val="20000"/>
                  <a:lumOff val="80000"/>
                </a:schemeClr>
              </a:buClr>
              <a:buSzPct val="105000"/>
              <a:buFont typeface="Arial" pitchFamily="34" charset="0"/>
              <a:buChar char="•"/>
              <a:defRPr/>
            </a:lvl4pPr>
            <a:lvl5pPr>
              <a:buClr>
                <a:schemeClr val="bg1">
                  <a:lumMod val="20000"/>
                  <a:lumOff val="80000"/>
                </a:schemeClr>
              </a:buClr>
              <a:buSzPct val="105000"/>
              <a:buFont typeface="Palatino Linotype" pitchFamily="18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7C3CF-2979-4C37-A8B1-FE65D9FA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96775-4051-4F37-BD92-4E4C3FFC0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99326-4FD8-4F5E-80F9-0B0C5E9750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169EC-171A-4E18-B863-974D2998D5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03D2E-0CFE-4012-B4DD-C1023D0A19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675FF-FF55-44F3-9C86-26A399F352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26029-BBC4-42FE-BBEF-2A6788BB57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B909D-2CAD-4BFE-9CFB-5AFF2642A2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97300" y="1803400"/>
            <a:ext cx="5340350" cy="5056187"/>
            <a:chOff x="2394" y="1127"/>
            <a:chExt cx="3364" cy="3185"/>
          </a:xfrm>
          <a:solidFill>
            <a:srgbClr val="4C629A"/>
          </a:solidFill>
        </p:grpSpPr>
        <p:sp>
          <p:nvSpPr>
            <p:cNvPr id="819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19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17740F-D742-44CF-AF18-1DD95E2E40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</p:sldLayoutIdLst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1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1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8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8195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8195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8195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8195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819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baseline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20000"/>
            <a:lumOff val="80000"/>
          </a:schemeClr>
        </a:buClr>
        <a:buSzPct val="105000"/>
        <a:buFont typeface="Arial" pitchFamily="34" charset="0"/>
        <a:buChar char="•"/>
        <a:defRPr sz="3200" b="1" baseline="0">
          <a:solidFill>
            <a:schemeClr val="tx1"/>
          </a:solidFill>
          <a:effectLst/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20000"/>
            <a:lumOff val="80000"/>
          </a:schemeClr>
        </a:buClr>
        <a:buSzPct val="105000"/>
        <a:buFont typeface="Wingdings" pitchFamily="2" charset="2"/>
        <a:buChar char="ü"/>
        <a:defRPr sz="2800" b="1" baseline="0">
          <a:solidFill>
            <a:schemeClr val="tx1"/>
          </a:solidFill>
          <a:effectLst/>
          <a:latin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20000"/>
            <a:lumOff val="80000"/>
          </a:schemeClr>
        </a:buClr>
        <a:buSzPct val="105000"/>
        <a:buFont typeface="Arial" pitchFamily="34" charset="0"/>
        <a:buChar char="•"/>
        <a:defRPr sz="2400" b="1" baseline="0">
          <a:solidFill>
            <a:schemeClr val="tx1"/>
          </a:solidFill>
          <a:effectLst/>
          <a:latin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20000"/>
            <a:lumOff val="80000"/>
          </a:schemeClr>
        </a:buClr>
        <a:buSzPct val="105000"/>
        <a:buFont typeface="Arial" pitchFamily="34" charset="0"/>
        <a:buChar char="•"/>
        <a:defRPr sz="2000" b="1" baseline="0">
          <a:solidFill>
            <a:schemeClr val="tx1"/>
          </a:solidFill>
          <a:effectLst/>
          <a:latin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20000"/>
            <a:lumOff val="80000"/>
          </a:schemeClr>
        </a:buClr>
        <a:buSzPct val="105000"/>
        <a:buFont typeface="Arial" pitchFamily="34" charset="0"/>
        <a:buChar char="•"/>
        <a:defRPr sz="2000" b="1" baseline="0">
          <a:solidFill>
            <a:schemeClr val="tx1"/>
          </a:solidFill>
          <a:effectLst/>
          <a:latin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416"/>
            <a:ext cx="8229600" cy="2362199"/>
          </a:xfrm>
        </p:spPr>
        <p:txBody>
          <a:bodyPr/>
          <a:lstStyle/>
          <a:p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>BURGLARY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638800"/>
            <a:ext cx="8229600" cy="79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i="1" dirty="0" smtClean="0">
                <a:ea typeface="Verdana" pitchFamily="34" charset="0"/>
                <a:cs typeface="Verdana" pitchFamily="34" charset="0"/>
              </a:rPr>
              <a:t>California Criminal Law Concepts 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i="1" dirty="0" smtClean="0">
                <a:ea typeface="Verdana" pitchFamily="34" charset="0"/>
                <a:cs typeface="Verdana" pitchFamily="34" charset="0"/>
              </a:rPr>
              <a:t>Chapter 14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D7E00-0E70-4420-B996-75CB01ACEC2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73775" y="3962400"/>
            <a:ext cx="1923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Mike Reid</a:t>
            </a:r>
          </a:p>
          <a:p>
            <a:pPr algn="ctr"/>
            <a:r>
              <a:rPr lang="en-US" sz="2400" dirty="0" smtClean="0"/>
              <a:t>LAHC</a:t>
            </a:r>
            <a:endParaRPr lang="en-US" sz="2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6248400" cy="11430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4800" dirty="0" smtClean="0"/>
              <a:t>459 PC </a:t>
            </a:r>
            <a:r>
              <a:rPr lang="en-US" sz="3200" dirty="0" smtClean="0"/>
              <a:t>(Continued)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4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7538" y="1600200"/>
            <a:ext cx="8153400" cy="4530725"/>
          </a:xfrm>
          <a:noFill/>
        </p:spPr>
        <p:txBody>
          <a:bodyPr lIns="90488" tIns="44450" rIns="90488" bIns="44450"/>
          <a:lstStyle/>
          <a:p>
            <a:pPr eaLnBrk="1" hangingPunct="1">
              <a:buNone/>
            </a:pPr>
            <a:r>
              <a:rPr lang="en-US" dirty="0" smtClean="0"/>
              <a:t>Burglary of Vehicles:</a:t>
            </a:r>
          </a:p>
          <a:p>
            <a:pPr eaLnBrk="1" hangingPunct="1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The vehicle  must be ______ to constitute burglary</a:t>
            </a:r>
          </a:p>
          <a:p>
            <a:pPr lvl="1"/>
            <a:r>
              <a:rPr lang="en-US" dirty="0" smtClean="0"/>
              <a:t>Entering the locked _____ of an ________ vehicle </a:t>
            </a:r>
            <a:r>
              <a:rPr lang="en-US" i="1" dirty="0" smtClean="0"/>
              <a:t>is burglary</a:t>
            </a:r>
          </a:p>
          <a:p>
            <a:pPr lvl="1"/>
            <a:r>
              <a:rPr lang="en-US" dirty="0" smtClean="0"/>
              <a:t>Inhabited camper need not be locked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Inhabited means currently being used for dwelling purposes whether occupied or not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27AA62-90CA-446D-A8CF-6A0FE402060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22280" y="2309445"/>
            <a:ext cx="198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 dirty="0" smtClean="0">
                <a:latin typeface="+mn-lt"/>
              </a:rPr>
              <a:t>locked</a:t>
            </a:r>
            <a:endParaRPr lang="en-US" sz="2800" b="1" i="1" dirty="0">
              <a:latin typeface="+mn-lt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958863" y="3270738"/>
            <a:ext cx="198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 dirty="0" smtClean="0">
                <a:latin typeface="+mn-lt"/>
              </a:rPr>
              <a:t>trunk</a:t>
            </a:r>
            <a:endParaRPr lang="en-US" sz="2800" b="1" i="1" dirty="0">
              <a:latin typeface="+mn-lt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67861" y="3686908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 dirty="0" smtClean="0">
                <a:latin typeface="+mn-lt"/>
              </a:rPr>
              <a:t>unlocked</a:t>
            </a:r>
            <a:endParaRPr lang="en-US" sz="2800" b="1" i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5477" y="312175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VEHICLE BURGLARY</a:t>
            </a:r>
            <a:br>
              <a:rPr lang="en-US" sz="4800" dirty="0" smtClean="0"/>
            </a:br>
            <a:endParaRPr lang="en-US" sz="400" dirty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153400" cy="455295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Burglary of a vehicle occurs at the moment _____ is made with the intent to _____</a:t>
            </a:r>
          </a:p>
          <a:p>
            <a:pPr eaLnBrk="1" hangingPunct="1"/>
            <a:r>
              <a:rPr lang="en-US" sz="3600" dirty="0" smtClean="0"/>
              <a:t>Regardless of whether the intent is to take the vehicle itself or some object inside the vehicle</a:t>
            </a:r>
          </a:p>
          <a:p>
            <a:pPr eaLnBrk="1" hangingPunct="1">
              <a:buNone/>
            </a:pPr>
            <a:endParaRPr lang="en-US" sz="3600" dirty="0" smtClean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07FC9-80EF-454A-B9CE-DEDB52783CE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191003" y="2086707"/>
            <a:ext cx="289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dirty="0" smtClean="0">
                <a:latin typeface="+mn-lt"/>
              </a:rPr>
              <a:t>intent</a:t>
            </a:r>
            <a:endParaRPr lang="en-US" sz="3600" b="1" i="1" dirty="0">
              <a:latin typeface="+mn-lt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16881" y="3171092"/>
            <a:ext cx="289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dirty="0" smtClean="0">
                <a:latin typeface="+mn-lt"/>
              </a:rPr>
              <a:t>steal</a:t>
            </a:r>
            <a:endParaRPr lang="en-US" sz="3600" b="1" i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1014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VEHICLE BURGLARY</a:t>
            </a:r>
            <a:br>
              <a:rPr lang="en-US" sz="4800" dirty="0" smtClean="0"/>
            </a:br>
            <a:endParaRPr lang="en-US" sz="400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7568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Vehicle must be ______ or</a:t>
            </a:r>
          </a:p>
          <a:p>
            <a:pPr eaLnBrk="1" hangingPunct="1"/>
            <a:r>
              <a:rPr lang="en-US" dirty="0" smtClean="0"/>
              <a:t>Some ______ used… for example...</a:t>
            </a:r>
          </a:p>
          <a:p>
            <a:pPr eaLnBrk="1" hangingPunct="1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Pushing open the broken wing-window of an otherwise locked vehicle will suffice.</a:t>
            </a:r>
          </a:p>
          <a:p>
            <a:pPr lvl="1"/>
            <a:r>
              <a:rPr lang="en-US" sz="2800" dirty="0" smtClean="0"/>
              <a:t>However, simply unhooking, unlatching, or loosening something in order to enter will not</a:t>
            </a:r>
          </a:p>
          <a:p>
            <a:pPr lvl="1">
              <a:buNone/>
            </a:pPr>
            <a:r>
              <a:rPr lang="en-US" sz="2800" b="0" dirty="0" smtClean="0"/>
              <a:t> 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6F9E48-829D-4DCC-B079-E41B8972B15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284786" y="161343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 smtClean="0">
                <a:latin typeface="+mn-lt"/>
              </a:rPr>
              <a:t>locked</a:t>
            </a:r>
            <a:endParaRPr lang="en-US" sz="3200" b="1" i="1" dirty="0">
              <a:latin typeface="+mn-lt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828802" y="2199584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 smtClean="0">
                <a:latin typeface="+mn-lt"/>
              </a:rPr>
              <a:t>“force”</a:t>
            </a:r>
            <a:endParaRPr lang="en-US" sz="3200" b="1" i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2999"/>
            <a:ext cx="8229600" cy="66675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4800" dirty="0" smtClean="0"/>
              <a:t>USE OF EXPLOSIVES/TORCH</a:t>
            </a:r>
            <a:br>
              <a:rPr lang="en-US" sz="4800" dirty="0" smtClean="0"/>
            </a:br>
            <a:endParaRPr lang="en-US" sz="400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34307"/>
            <a:ext cx="8077200" cy="4495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800" dirty="0" smtClean="0"/>
              <a:t>464 PC; using any acetylene torch, electric arc, etc...  </a:t>
            </a:r>
          </a:p>
          <a:p>
            <a:pPr eaLnBrk="1" hangingPunct="1"/>
            <a:r>
              <a:rPr lang="en-US" sz="2800" dirty="0" smtClean="0"/>
              <a:t>including using ____________</a:t>
            </a:r>
          </a:p>
          <a:p>
            <a:pPr eaLnBrk="1" hangingPunct="1"/>
            <a:r>
              <a:rPr lang="en-US" sz="2800" dirty="0" smtClean="0"/>
              <a:t>Or ________, or other explosive;</a:t>
            </a:r>
          </a:p>
          <a:p>
            <a:pPr eaLnBrk="1" hangingPunct="1"/>
            <a:r>
              <a:rPr lang="en-US" sz="2800" dirty="0" smtClean="0"/>
              <a:t>With intent to commit any crime, either by day or night....</a:t>
            </a:r>
          </a:p>
          <a:p>
            <a:pPr eaLnBrk="1" hangingPunct="1"/>
            <a:r>
              <a:rPr lang="en-US" sz="2800" dirty="0" smtClean="0"/>
              <a:t>To open any vault, safe or other secure place</a:t>
            </a:r>
          </a:p>
          <a:p>
            <a:pPr eaLnBrk="1" hangingPunct="1">
              <a:buNone/>
            </a:pPr>
            <a:endParaRPr lang="en-US" sz="2800" dirty="0" smtClean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F1CA70-565E-4F07-A943-9C6E8B78FD7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079631" y="2872149"/>
            <a:ext cx="3006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latin typeface="+mn-lt"/>
              </a:rPr>
              <a:t>nitroglycerine</a:t>
            </a:r>
            <a:endParaRPr lang="en-US" sz="2800" b="1" i="1" dirty="0">
              <a:latin typeface="+mn-lt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524000" y="3393826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latin typeface="+mn-lt"/>
              </a:rPr>
              <a:t>dynamite</a:t>
            </a:r>
            <a:endParaRPr lang="en-US" sz="2800" b="1" i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utoUpdateAnimBg="0"/>
      <p:bldP spid="604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9812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dirty="0" smtClean="0"/>
              <a:t>POSSESSION OF BURGLARY TOOLS/</a:t>
            </a:r>
            <a:br>
              <a:rPr lang="en-US" dirty="0" smtClean="0"/>
            </a:br>
            <a:r>
              <a:rPr lang="en-US" dirty="0" smtClean="0"/>
              <a:t>466 PC/ MISDEMEANOR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00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67703"/>
            <a:ext cx="8229600" cy="4191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800" dirty="0" smtClean="0"/>
              <a:t>Corpus </a:t>
            </a:r>
            <a:r>
              <a:rPr lang="en-US" sz="2800" dirty="0" err="1" smtClean="0"/>
              <a:t>Delicti</a:t>
            </a:r>
            <a:r>
              <a:rPr lang="en-US" sz="2800" dirty="0" smtClean="0"/>
              <a:t> - Elements of the crime</a:t>
            </a:r>
          </a:p>
          <a:p>
            <a:pPr eaLnBrk="1" hangingPunct="1"/>
            <a:r>
              <a:rPr lang="en-US" sz="2800" dirty="0" smtClean="0"/>
              <a:t>Possession of certain _____</a:t>
            </a:r>
          </a:p>
          <a:p>
            <a:pPr eaLnBrk="1" hangingPunct="1"/>
            <a:r>
              <a:rPr lang="en-US" sz="2800" i="1" dirty="0" smtClean="0"/>
              <a:t>(’09) Adds: “Bump Keys” </a:t>
            </a:r>
          </a:p>
          <a:p>
            <a:pPr eaLnBrk="1" hangingPunct="1"/>
            <a:r>
              <a:rPr lang="en-US" sz="2800" dirty="0" smtClean="0"/>
              <a:t>With the _____ to break or enter any building</a:t>
            </a:r>
          </a:p>
          <a:p>
            <a:pPr eaLnBrk="1" hangingPunct="1"/>
            <a:r>
              <a:rPr lang="en-US" sz="2800" dirty="0" smtClean="0"/>
              <a:t>Knowingly make or attempt to make a key or other instrument to fit another building without _____ request</a:t>
            </a:r>
          </a:p>
          <a:p>
            <a:pPr eaLnBrk="1" hangingPunct="1">
              <a:buNone/>
            </a:pPr>
            <a:endParaRPr lang="en-US" sz="2800" dirty="0" smtClean="0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B01BD2-4EBF-4ECA-ADC3-D08A717FCBBD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5023337" y="2983518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 dirty="0" smtClean="0">
                <a:latin typeface="+mn-lt"/>
              </a:rPr>
              <a:t>tools</a:t>
            </a:r>
            <a:endParaRPr lang="en-US" sz="2800" b="1" i="1" dirty="0">
              <a:latin typeface="+mn-lt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209801" y="3997566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 dirty="0" smtClean="0">
                <a:latin typeface="+mn-lt"/>
              </a:rPr>
              <a:t>intent</a:t>
            </a:r>
            <a:endParaRPr lang="en-US" sz="2800" b="1" i="1" dirty="0">
              <a:latin typeface="+mn-lt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308230" y="5797061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latin typeface="+mn-lt"/>
              </a:rPr>
              <a:t>legal</a:t>
            </a:r>
            <a:endParaRPr lang="en-US" sz="2800" b="1" i="1" dirty="0">
              <a:latin typeface="+mn-lt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229600" y="609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  <p:bldP spid="64517" grpId="0" autoUpdateAnimBg="0"/>
      <p:bldP spid="6451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1"/>
            <a:ext cx="8305800" cy="11430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4800" dirty="0" smtClean="0"/>
              <a:t>BURGLAR TOOLS</a:t>
            </a:r>
            <a:br>
              <a:rPr lang="en-US" sz="4800" dirty="0" smtClean="0"/>
            </a:br>
            <a:endParaRPr lang="en-US" sz="400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568568" y="1805350"/>
            <a:ext cx="8194432" cy="4648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800" dirty="0" smtClean="0"/>
              <a:t>466 PC, when one "makes, alters and repairs any instrument or thing" to be used as a ______ ____, </a:t>
            </a:r>
          </a:p>
          <a:p>
            <a:pPr eaLnBrk="1" hangingPunct="1">
              <a:buNone/>
            </a:pPr>
            <a:endParaRPr lang="en-US" sz="800" dirty="0" smtClean="0"/>
          </a:p>
          <a:p>
            <a:r>
              <a:rPr lang="en-US" sz="2800" dirty="0" smtClean="0"/>
              <a:t>The mere _________ of such a device for ____ crime is a ____________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AED4F1-819A-46B4-AB29-DE7E59C51E8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942496" y="2666998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latin typeface="+mn-lt"/>
              </a:rPr>
              <a:t>burglar  tool</a:t>
            </a:r>
            <a:endParaRPr lang="en-US" sz="2800" b="1" i="1" dirty="0">
              <a:latin typeface="+mn-lt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520468" y="3317639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+mn-lt"/>
              </a:rPr>
              <a:t>possession</a:t>
            </a:r>
            <a:endParaRPr lang="en-US" sz="2800" b="1" i="1" dirty="0">
              <a:latin typeface="+mn-lt"/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876800" y="3733808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 dirty="0" smtClean="0">
                <a:latin typeface="+mn-lt"/>
              </a:rPr>
              <a:t>misdemeanor</a:t>
            </a:r>
            <a:endParaRPr lang="en-US" sz="2800" b="1" i="1" dirty="0">
              <a:latin typeface="+mn-lt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688123" y="3739670"/>
            <a:ext cx="1066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 smtClean="0">
                <a:latin typeface="+mn-lt"/>
              </a:rPr>
              <a:t>any</a:t>
            </a:r>
            <a:endParaRPr lang="en-US" sz="2000" b="1" i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  <p:bldP spid="68614" grpId="0" autoUpdateAnimBg="0"/>
      <p:bldP spid="215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7772400" cy="4495800"/>
          </a:xfrm>
          <a:noFill/>
        </p:spPr>
        <p:txBody>
          <a:bodyPr lIns="90488" tIns="44450" rIns="90488" bIns="44450"/>
          <a:lstStyle/>
          <a:p>
            <a:pPr marL="342900" indent="-342900" eaLnBrk="1" hangingPunct="1"/>
            <a:endParaRPr lang="en-US" sz="900" dirty="0" smtClean="0"/>
          </a:p>
          <a:p>
            <a:pPr marL="342900" indent="-342900" algn="l" eaLnBrk="1" hangingPunct="1"/>
            <a:r>
              <a:rPr lang="en-US" sz="3200" dirty="0" smtClean="0"/>
              <a:t>Elements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en-US" sz="3200" dirty="0" smtClean="0"/>
              <a:t>Corpus </a:t>
            </a:r>
            <a:r>
              <a:rPr lang="en-US" sz="3200" dirty="0" err="1" smtClean="0"/>
              <a:t>Delicti</a:t>
            </a:r>
            <a:r>
              <a:rPr lang="en-US" sz="3200" dirty="0" smtClean="0"/>
              <a:t> - _____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en-US" sz="3200" dirty="0" smtClean="0"/>
              <a:t>Does not have to be _______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en-US" sz="3200" dirty="0" smtClean="0"/>
              <a:t>May be a legal entry as into a store open for business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en-US" sz="3200" dirty="0" smtClean="0"/>
              <a:t>____ of person does not have to physically enter structure</a:t>
            </a:r>
          </a:p>
          <a:p>
            <a:pPr marL="342900" indent="-342900" algn="l" eaLnBrk="1" hangingPunct="1"/>
            <a:endParaRPr lang="en-US" sz="3200" dirty="0" smtClean="0"/>
          </a:p>
          <a:p>
            <a:pPr marL="342900" indent="-342900" algn="l" eaLnBrk="1" hangingPunct="1"/>
            <a:endParaRPr lang="en-US" sz="3200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108" y="650630"/>
            <a:ext cx="7772400" cy="1143000"/>
          </a:xfrm>
        </p:spPr>
        <p:txBody>
          <a:bodyPr lIns="90488" tIns="44450" rIns="90488" bIns="44450" anchor="ctr" anchorCtr="0"/>
          <a:lstStyle/>
          <a:p>
            <a:pPr eaLnBrk="1" hangingPunct="1">
              <a:defRPr/>
            </a:pPr>
            <a:r>
              <a:rPr lang="en-US" dirty="0" smtClean="0"/>
              <a:t>BURGLARY 459 PC</a:t>
            </a:r>
            <a:br>
              <a:rPr lang="en-US" dirty="0" smtClean="0"/>
            </a:br>
            <a:r>
              <a:rPr lang="en-US" sz="4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5122" name="Rectangle 4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4E263-85A4-4903-8DAF-8239F472271A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410202" y="3223845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 smtClean="0">
                <a:latin typeface="+mn-lt"/>
              </a:rPr>
              <a:t>forcible</a:t>
            </a:r>
            <a:endParaRPr lang="en-US" sz="3200" b="1" i="1" dirty="0">
              <a:latin typeface="+mn-lt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96816" y="4888522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 smtClean="0">
                <a:latin typeface="+mn-lt"/>
              </a:rPr>
              <a:t>body</a:t>
            </a:r>
            <a:endParaRPr lang="en-US" sz="3200" b="1" i="1" dirty="0">
              <a:latin typeface="+mn-lt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185142" y="2655275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 smtClean="0">
                <a:latin typeface="+mn-lt"/>
              </a:rPr>
              <a:t>entry</a:t>
            </a:r>
            <a:endParaRPr lang="en-US" sz="3200" b="1" i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43" grpId="0"/>
      <p:bldP spid="399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2192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4800" dirty="0" smtClean="0"/>
              <a:t>459 PC </a:t>
            </a:r>
            <a:r>
              <a:rPr lang="en-US" sz="3200" dirty="0" smtClean="0"/>
              <a:t>(Continued)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40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924800" cy="4724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3600" dirty="0" smtClean="0"/>
              <a:t>Specific _____  to commit grand theft, petty theft, or ___ felony</a:t>
            </a:r>
          </a:p>
          <a:p>
            <a:pPr eaLnBrk="1" hangingPunct="1"/>
            <a:r>
              <a:rPr lang="en-US" sz="3600" dirty="0" smtClean="0"/>
              <a:t>Must be _______ intent</a:t>
            </a:r>
          </a:p>
          <a:p>
            <a:pPr eaLnBrk="1" hangingPunct="1"/>
            <a:r>
              <a:rPr lang="en-US" sz="3600" dirty="0" smtClean="0"/>
              <a:t>The crime is ________ once the suspect has _______ the structure</a:t>
            </a:r>
          </a:p>
          <a:p>
            <a:pPr eaLnBrk="1" hangingPunct="1">
              <a:buNone/>
            </a:pPr>
            <a:endParaRPr lang="en-US" sz="4400" b="0" dirty="0" smtClean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50EBA9-85BE-4A84-AB3F-181D01CF0AD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043354" y="2919046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dirty="0" smtClean="0">
                <a:latin typeface="+mn-lt"/>
              </a:rPr>
              <a:t>any</a:t>
            </a:r>
            <a:endParaRPr lang="en-US" sz="3600" b="1" i="1" dirty="0">
              <a:latin typeface="+mn-lt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854570" y="3598984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dirty="0" smtClean="0">
                <a:latin typeface="+mn-lt"/>
              </a:rPr>
              <a:t>specific</a:t>
            </a:r>
            <a:endParaRPr lang="en-US" sz="3600" b="1" i="1" dirty="0">
              <a:latin typeface="+mn-lt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196860" y="4261339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dirty="0" smtClean="0">
                <a:latin typeface="+mn-lt"/>
              </a:rPr>
              <a:t>complete</a:t>
            </a:r>
            <a:endParaRPr lang="en-US" sz="3600" b="1" i="1" dirty="0">
              <a:latin typeface="+mn-lt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935418" y="4800600"/>
            <a:ext cx="297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dirty="0" smtClean="0">
                <a:latin typeface="+mn-lt"/>
              </a:rPr>
              <a:t>entered</a:t>
            </a:r>
            <a:endParaRPr lang="en-US" sz="3600" b="1" i="1" dirty="0">
              <a:latin typeface="+mn-lt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053861" y="1840519"/>
            <a:ext cx="220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dirty="0" smtClean="0">
                <a:latin typeface="+mn-lt"/>
              </a:rPr>
              <a:t>intent</a:t>
            </a:r>
            <a:endParaRPr lang="en-US" sz="3600" b="1" i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5" grpId="0" autoUpdateAnimBg="0"/>
      <p:bldP spid="430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ELEMENTS 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00" dirty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99136"/>
            <a:ext cx="7924800" cy="4800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An _____, </a:t>
            </a:r>
          </a:p>
          <a:p>
            <a:pPr eaLnBrk="1" hangingPunct="1"/>
            <a:r>
              <a:rPr lang="en-US" sz="3600" dirty="0" smtClean="0"/>
              <a:t>Of a building or structure listed in the statute, </a:t>
            </a:r>
          </a:p>
          <a:p>
            <a:pPr eaLnBrk="1" hangingPunct="1"/>
            <a:r>
              <a:rPr lang="en-US" sz="3600" dirty="0" smtClean="0"/>
              <a:t>With the ______ to commit grand or petit larceny or ____ felony</a:t>
            </a:r>
          </a:p>
          <a:p>
            <a:pPr eaLnBrk="1" hangingPunct="1">
              <a:buNone/>
            </a:pPr>
            <a:endParaRPr lang="en-US" sz="3600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443B4B-2283-4218-8F11-1397B267923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905000" y="191085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dirty="0" smtClean="0">
                <a:latin typeface="+mn-lt"/>
              </a:rPr>
              <a:t>entry</a:t>
            </a:r>
            <a:endParaRPr lang="en-US" sz="3600" b="1" i="1" dirty="0">
              <a:latin typeface="+mn-lt"/>
            </a:endParaRP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470031" y="3774828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dirty="0" smtClean="0">
                <a:latin typeface="+mn-lt"/>
              </a:rPr>
              <a:t>intent</a:t>
            </a:r>
            <a:endParaRPr lang="en-US" sz="3600" b="1" i="1" dirty="0">
              <a:latin typeface="+mn-lt"/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049216" y="4865074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dirty="0" smtClean="0">
                <a:latin typeface="+mn-lt"/>
              </a:rPr>
              <a:t>any</a:t>
            </a:r>
            <a:endParaRPr lang="en-US" sz="3600" b="1" i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49" grpId="0" autoUpdateAnimBg="0"/>
      <p:bldP spid="1085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“INTENT” </a:t>
            </a:r>
            <a:br>
              <a:rPr lang="en-US" sz="4800" dirty="0" smtClean="0"/>
            </a:br>
            <a:r>
              <a:rPr lang="en-US" sz="4800" dirty="0" smtClean="0"/>
              <a:t>AFTER THE ENTRY</a:t>
            </a:r>
            <a:br>
              <a:rPr lang="en-US" sz="4800" dirty="0" smtClean="0"/>
            </a:br>
            <a:endParaRPr lang="en-US" sz="400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68570" y="2057397"/>
            <a:ext cx="8001000" cy="4724400"/>
          </a:xfrm>
        </p:spPr>
        <p:txBody>
          <a:bodyPr/>
          <a:lstStyle/>
          <a:p>
            <a:pPr marL="347472" indent="-347472">
              <a:lnSpc>
                <a:spcPct val="90000"/>
              </a:lnSpc>
            </a:pPr>
            <a:r>
              <a:rPr lang="en-US" sz="3600" dirty="0" smtClean="0"/>
              <a:t>A ________ has not occurred if the perpetrator's intent arises after entry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If the felonious _____ is there, it is burglary even though the object of the intent is not present or cannot be fulfilled</a:t>
            </a:r>
            <a:endParaRPr lang="en-US" sz="3600" i="1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3600" dirty="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5119D5-3A4D-4665-8B4E-BD56AC04599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606059" y="199292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latin typeface="+mn-lt"/>
              </a:rPr>
              <a:t>burglary</a:t>
            </a:r>
            <a:endParaRPr lang="en-US" sz="3600" b="1" i="1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062" y="3722074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+mn-lt"/>
              </a:rPr>
              <a:t>intent</a:t>
            </a:r>
            <a:endParaRPr lang="en-US" sz="3600" b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INTENT ISSUE</a:t>
            </a:r>
            <a:br>
              <a:rPr lang="en-US" dirty="0" smtClean="0"/>
            </a:br>
            <a:r>
              <a:rPr lang="en-US" sz="400" dirty="0" smtClean="0"/>
              <a:t> 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One ___ commit burglary by entering a building with the ______ to commit rape, robbery, arson, or even a...</a:t>
            </a:r>
          </a:p>
          <a:p>
            <a:pPr eaLnBrk="1" hangingPunct="1">
              <a:buNone/>
            </a:pPr>
            <a:endParaRPr lang="en-US" sz="800" dirty="0" smtClean="0"/>
          </a:p>
          <a:p>
            <a:pPr eaLnBrk="1" hangingPunct="1"/>
            <a:r>
              <a:rPr lang="en-US" dirty="0" smtClean="0"/>
              <a:t>______________ felony such as the sale of fraudulent securities. </a:t>
            </a:r>
          </a:p>
          <a:p>
            <a:pPr eaLnBrk="1" hangingPunct="1">
              <a:buNone/>
            </a:pPr>
            <a:endParaRPr lang="en-US" sz="800" dirty="0" smtClean="0"/>
          </a:p>
          <a:p>
            <a:pPr lvl="1" algn="ctr" eaLnBrk="1" hangingPunct="1">
              <a:buNone/>
            </a:pPr>
            <a:r>
              <a:rPr lang="en-US" sz="2500" dirty="0" smtClean="0"/>
              <a:t>(</a:t>
            </a:r>
            <a:r>
              <a:rPr lang="en-US" sz="2500" dirty="0" err="1" smtClean="0"/>
              <a:t>Salemme</a:t>
            </a:r>
            <a:r>
              <a:rPr lang="en-US" sz="2500" dirty="0" smtClean="0"/>
              <a:t> (1992) 2 Cal.App.4th 775.)</a:t>
            </a:r>
          </a:p>
          <a:p>
            <a:pPr lvl="1" eaLnBrk="1" hangingPunct="1">
              <a:buNone/>
            </a:pPr>
            <a:endParaRPr lang="en-US" sz="2500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CAD5D5-F17E-46B1-B726-44951E45D6A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805355" y="1594337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 smtClean="0">
                <a:latin typeface="+mn-lt"/>
              </a:rPr>
              <a:t>can </a:t>
            </a:r>
            <a:endParaRPr lang="en-US" sz="3200" b="1" i="1" dirty="0">
              <a:latin typeface="+mn-lt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820615" y="2584938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>
                <a:latin typeface="+mn-lt"/>
              </a:rPr>
              <a:t>intent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410310" y="3798276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 smtClean="0">
                <a:latin typeface="+mn-lt"/>
              </a:rPr>
              <a:t>“Non-dangerous</a:t>
            </a:r>
            <a:r>
              <a:rPr lang="en-US" sz="3200" b="1" i="1" dirty="0">
                <a:latin typeface="+mn-lt"/>
              </a:rPr>
              <a:t>”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59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dirty="0" smtClean="0"/>
              <a:t>DEGREES OF BURGLARY</a:t>
            </a:r>
            <a:br>
              <a:rPr lang="en-US" dirty="0" smtClean="0"/>
            </a:br>
            <a:r>
              <a:rPr lang="en-US" sz="400" dirty="0" smtClean="0"/>
              <a:t> 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09954" y="1799493"/>
            <a:ext cx="8229600" cy="4648200"/>
          </a:xfrm>
          <a:noFill/>
        </p:spPr>
        <p:txBody>
          <a:bodyPr lIns="90488" tIns="44450" rIns="90488" bIns="44450"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 smtClean="0"/>
              <a:t>460 PC. Burglary of ________ dwelling house </a:t>
            </a:r>
            <a:r>
              <a:rPr lang="en-US" i="1" dirty="0" smtClean="0"/>
              <a:t>(including vessels/trailer coaches designed for habitation)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800" i="1" dirty="0" smtClean="0"/>
          </a:p>
          <a:p>
            <a:pPr lvl="1">
              <a:lnSpc>
                <a:spcPct val="80000"/>
              </a:lnSpc>
            </a:pPr>
            <a:r>
              <a:rPr lang="en-US" sz="3000" i="1" dirty="0" smtClean="0"/>
              <a:t>Whether _________ </a:t>
            </a:r>
            <a:r>
              <a:rPr lang="en-US" sz="3000" dirty="0" smtClean="0"/>
              <a:t>during day or night</a:t>
            </a:r>
          </a:p>
          <a:p>
            <a:pPr lvl="1">
              <a:lnSpc>
                <a:spcPct val="80000"/>
              </a:lnSpc>
            </a:pPr>
            <a:r>
              <a:rPr lang="en-US" sz="3000" dirty="0" smtClean="0"/>
              <a:t>Or </a:t>
            </a:r>
            <a:r>
              <a:rPr lang="en-US" sz="3000" i="1" dirty="0" smtClean="0"/>
              <a:t>INHABITED </a:t>
            </a:r>
            <a:r>
              <a:rPr lang="en-US" sz="3000" dirty="0" smtClean="0"/>
              <a:t>portion of ____ _____ building ... </a:t>
            </a:r>
            <a:endParaRPr lang="en-US" sz="800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Is First Degree Burglary (2-6yrs)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 others.... 2nd degree</a:t>
            </a:r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3D44DF-BA3D-446C-86B9-FE36C80C17D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6688017" y="4284782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 smtClean="0">
                <a:latin typeface="+mn-lt"/>
              </a:rPr>
              <a:t>any</a:t>
            </a:r>
            <a:endParaRPr lang="en-US" sz="3200" b="1" i="1" dirty="0">
              <a:latin typeface="+mn-lt"/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4876801" y="1711567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 smtClean="0">
                <a:latin typeface="+mn-lt"/>
              </a:rPr>
              <a:t>inhabited</a:t>
            </a:r>
            <a:endParaRPr lang="en-US" sz="3200" b="1" i="1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3487615"/>
            <a:ext cx="2667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 smtClean="0">
                <a:latin typeface="+mn-lt"/>
              </a:rPr>
              <a:t>committed</a:t>
            </a:r>
            <a:endParaRPr lang="en-US" sz="3000" b="1" i="1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4016" y="4665783"/>
            <a:ext cx="1600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latin typeface="+mn-lt"/>
              </a:rPr>
              <a:t>other</a:t>
            </a: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75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25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25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autoUpdateAnimBg="0"/>
      <p:bldP spid="118790" grpId="0" autoUpdateAnimBg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7523"/>
            <a:ext cx="9144000" cy="1143000"/>
          </a:xfrm>
        </p:spPr>
        <p:txBody>
          <a:bodyPr lIns="90488" tIns="44450" rIns="90488" bIns="44450" anchor="b"/>
          <a:lstStyle/>
          <a:p>
            <a:pPr eaLnBrk="1" hangingPunct="1"/>
            <a:r>
              <a:rPr lang="en-US" sz="4800" dirty="0" smtClean="0"/>
              <a:t>BURGLARY – PUNISHMENT</a:t>
            </a:r>
            <a:br>
              <a:rPr lang="en-US" sz="4800" dirty="0" smtClean="0"/>
            </a:br>
            <a:endParaRPr lang="en-US" sz="400" dirty="0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8077200" cy="4114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3600" dirty="0" smtClean="0"/>
              <a:t>First degree; ______</a:t>
            </a:r>
          </a:p>
          <a:p>
            <a:pPr eaLnBrk="1" hangingPunct="1"/>
            <a:r>
              <a:rPr lang="en-US" sz="3600" dirty="0" smtClean="0"/>
              <a:t>Second degree; _______</a:t>
            </a:r>
          </a:p>
          <a:p>
            <a:pPr eaLnBrk="1" hangingPunct="1"/>
            <a:r>
              <a:rPr lang="en-US" sz="3600" dirty="0" smtClean="0"/>
              <a:t>Could be a “misdemeanor” burglary (PC 461)</a:t>
            </a:r>
          </a:p>
          <a:p>
            <a:pPr eaLnBrk="1" hangingPunct="1">
              <a:buNone/>
            </a:pPr>
            <a:endParaRPr lang="en-US" sz="3600" dirty="0" smtClean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D66F6D-2666-41FE-B5C0-73235D6045D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4431323" y="22860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dirty="0">
                <a:latin typeface="+mn-lt"/>
              </a:rPr>
              <a:t>Felony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4988170" y="2960077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dirty="0" err="1" smtClean="0">
                <a:latin typeface="+mn-lt"/>
              </a:rPr>
              <a:t>Wobbler</a:t>
            </a:r>
            <a:endParaRPr lang="en-US" sz="3600" b="1" i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  <p:bldP spid="1198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FORCE vs. NO FORCE</a:t>
            </a:r>
            <a:br>
              <a:rPr lang="en-US" sz="4800" dirty="0" smtClean="0"/>
            </a:br>
            <a:endParaRPr lang="en-US" sz="400" dirty="0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153400" cy="4724400"/>
          </a:xfrm>
        </p:spPr>
        <p:txBody>
          <a:bodyPr/>
          <a:lstStyle/>
          <a:p>
            <a:r>
              <a:rPr lang="en-US" dirty="0" smtClean="0"/>
              <a:t>The entry </a:t>
            </a:r>
            <a:r>
              <a:rPr lang="en-US" i="1" u="sng" dirty="0" smtClean="0">
                <a:latin typeface="+mn-lt"/>
              </a:rPr>
              <a:t>____  __</a:t>
            </a:r>
            <a:r>
              <a:rPr lang="en-US" i="1" dirty="0" smtClean="0">
                <a:latin typeface="+mn-lt"/>
              </a:rPr>
              <a:t> </a:t>
            </a:r>
            <a:r>
              <a:rPr lang="en-US" i="1" dirty="0" smtClean="0"/>
              <a:t>have </a:t>
            </a:r>
            <a:r>
              <a:rPr lang="en-US" dirty="0" smtClean="0"/>
              <a:t>to be forced.  As long as the felonious intent is there, the entry can take place in any manner at any time</a:t>
            </a:r>
          </a:p>
          <a:p>
            <a:pPr eaLnBrk="1" hangingPunct="1"/>
            <a:r>
              <a:rPr lang="en-US" dirty="0" smtClean="0"/>
              <a:t>For example, going into a large store during the day while it is open to the public with the </a:t>
            </a:r>
            <a:r>
              <a:rPr lang="en-US" i="1" dirty="0" smtClean="0"/>
              <a:t>“intent” </a:t>
            </a:r>
            <a:r>
              <a:rPr lang="en-US" dirty="0" smtClean="0"/>
              <a:t>to steal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F4C96F-94AF-4852-8B6A-C2C3E8F8C10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872155" y="1606061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 dirty="0" smtClean="0">
                <a:latin typeface="+mn-lt"/>
              </a:rPr>
              <a:t>does not</a:t>
            </a:r>
            <a:endParaRPr lang="en-US" sz="3200" b="1" i="1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utoUpdateAnimBg="0"/>
    </p:bldLst>
  </p:timing>
</p:sld>
</file>

<file path=ppt/theme/theme1.xml><?xml version="1.0" encoding="utf-8"?>
<a:theme xmlns:a="http://schemas.openxmlformats.org/drawingml/2006/main" name="Criminal Law Theme">
  <a:themeElements>
    <a:clrScheme name="Balanc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 Theme</Template>
  <TotalTime>1462</TotalTime>
  <Words>635</Words>
  <Application>Microsoft Office PowerPoint</Application>
  <PresentationFormat>On-screen Show (4:3)</PresentationFormat>
  <Paragraphs>132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Criminal Law Theme</vt:lpstr>
      <vt:lpstr> BURGLARY </vt:lpstr>
      <vt:lpstr>BURGLARY 459 PC    </vt:lpstr>
      <vt:lpstr>459 PC (Continued) </vt:lpstr>
      <vt:lpstr>ELEMENTS  </vt:lpstr>
      <vt:lpstr>“INTENT”  AFTER THE ENTRY </vt:lpstr>
      <vt:lpstr>INTENT ISSUE   </vt:lpstr>
      <vt:lpstr>DEGREES OF BURGLARY   </vt:lpstr>
      <vt:lpstr>BURGLARY – PUNISHMENT </vt:lpstr>
      <vt:lpstr>FORCE vs. NO FORCE </vt:lpstr>
      <vt:lpstr>459 PC (Continued) </vt:lpstr>
      <vt:lpstr>VEHICLE BURGLARY </vt:lpstr>
      <vt:lpstr>VEHICLE BURGLARY </vt:lpstr>
      <vt:lpstr>USE OF EXPLOSIVES/TORCH </vt:lpstr>
      <vt:lpstr>POSSESSION OF BURGLARY TOOLS/ 466 PC/ MISDEMEANOR </vt:lpstr>
      <vt:lpstr>BURGLAR TOOLS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5 - PARTIES TO CRIME</dc:title>
  <dc:creator>Michalson</dc:creator>
  <cp:lastModifiedBy>Administrator</cp:lastModifiedBy>
  <cp:revision>164</cp:revision>
  <dcterms:created xsi:type="dcterms:W3CDTF">2005-01-05T20:26:18Z</dcterms:created>
  <dcterms:modified xsi:type="dcterms:W3CDTF">2014-07-31T15:33:43Z</dcterms:modified>
</cp:coreProperties>
</file>